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handoutMasterIdLst>
    <p:handoutMasterId r:id="rId69"/>
  </p:handoutMasterIdLst>
  <p:sldIdLst>
    <p:sldId id="739" r:id="rId2"/>
    <p:sldId id="773" r:id="rId3"/>
    <p:sldId id="776" r:id="rId4"/>
    <p:sldId id="777" r:id="rId5"/>
    <p:sldId id="781" r:id="rId6"/>
    <p:sldId id="778" r:id="rId7"/>
    <p:sldId id="779" r:id="rId8"/>
    <p:sldId id="786" r:id="rId9"/>
    <p:sldId id="782" r:id="rId10"/>
    <p:sldId id="783" r:id="rId11"/>
    <p:sldId id="784" r:id="rId12"/>
    <p:sldId id="785" r:id="rId13"/>
    <p:sldId id="787" r:id="rId14"/>
    <p:sldId id="788" r:id="rId15"/>
    <p:sldId id="789" r:id="rId16"/>
    <p:sldId id="790" r:id="rId17"/>
    <p:sldId id="792" r:id="rId18"/>
    <p:sldId id="793" r:id="rId19"/>
    <p:sldId id="794" r:id="rId20"/>
    <p:sldId id="795" r:id="rId21"/>
    <p:sldId id="797" r:id="rId22"/>
    <p:sldId id="813" r:id="rId23"/>
    <p:sldId id="799" r:id="rId24"/>
    <p:sldId id="798" r:id="rId25"/>
    <p:sldId id="814" r:id="rId26"/>
    <p:sldId id="801" r:id="rId27"/>
    <p:sldId id="802" r:id="rId28"/>
    <p:sldId id="803" r:id="rId29"/>
    <p:sldId id="804" r:id="rId30"/>
    <p:sldId id="800" r:id="rId31"/>
    <p:sldId id="815" r:id="rId32"/>
    <p:sldId id="805" r:id="rId33"/>
    <p:sldId id="806" r:id="rId34"/>
    <p:sldId id="807" r:id="rId35"/>
    <p:sldId id="808" r:id="rId36"/>
    <p:sldId id="809" r:id="rId37"/>
    <p:sldId id="810" r:id="rId38"/>
    <p:sldId id="811" r:id="rId39"/>
    <p:sldId id="812" r:id="rId40"/>
    <p:sldId id="816" r:id="rId41"/>
    <p:sldId id="817" r:id="rId42"/>
    <p:sldId id="818" r:id="rId43"/>
    <p:sldId id="828" r:id="rId44"/>
    <p:sldId id="819" r:id="rId45"/>
    <p:sldId id="820" r:id="rId46"/>
    <p:sldId id="821" r:id="rId47"/>
    <p:sldId id="822" r:id="rId48"/>
    <p:sldId id="823" r:id="rId49"/>
    <p:sldId id="824" r:id="rId50"/>
    <p:sldId id="829" r:id="rId51"/>
    <p:sldId id="825" r:id="rId52"/>
    <p:sldId id="826" r:id="rId53"/>
    <p:sldId id="827" r:id="rId54"/>
    <p:sldId id="830" r:id="rId55"/>
    <p:sldId id="831" r:id="rId56"/>
    <p:sldId id="832" r:id="rId57"/>
    <p:sldId id="833" r:id="rId58"/>
    <p:sldId id="842" r:id="rId59"/>
    <p:sldId id="834" r:id="rId60"/>
    <p:sldId id="835" r:id="rId61"/>
    <p:sldId id="836" r:id="rId62"/>
    <p:sldId id="837" r:id="rId63"/>
    <p:sldId id="838" r:id="rId64"/>
    <p:sldId id="839" r:id="rId65"/>
    <p:sldId id="843" r:id="rId66"/>
    <p:sldId id="844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17A9"/>
    <a:srgbClr val="920784"/>
    <a:srgbClr val="C67A48"/>
    <a:srgbClr val="786CAE"/>
    <a:srgbClr val="6EB5AF"/>
    <a:srgbClr val="8FC320"/>
    <a:srgbClr val="33CCCC"/>
    <a:srgbClr val="B5D14F"/>
    <a:srgbClr val="EB5405"/>
    <a:srgbClr val="FFE3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98058" autoAdjust="0"/>
  </p:normalViewPr>
  <p:slideViewPr>
    <p:cSldViewPr>
      <p:cViewPr varScale="1">
        <p:scale>
          <a:sx n="110" d="100"/>
          <a:sy n="110" d="100"/>
        </p:scale>
        <p:origin x="163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1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41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DA890-1C3A-4168-9336-7569BD13438D}" type="datetimeFigureOut">
              <a:rPr lang="zh-TW" altLang="en-US" smtClean="0"/>
              <a:pPr/>
              <a:t>2021/9/7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C2F1F-D428-449F-967A-F29989CFB9C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9697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CE91-3D51-440C-AE01-BB26464EA3B2}" type="datetimeFigureOut">
              <a:rPr lang="zh-TW" altLang="en-US" smtClean="0"/>
              <a:pPr/>
              <a:t>2021/9/7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B05A9-B499-4E5B-8BFF-1B52364951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9237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書名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539750" y="1484784"/>
            <a:ext cx="8064500" cy="3036931"/>
          </a:xfrm>
          <a:ln w="19050" cmpd="sng">
            <a:gradFill>
              <a:gsLst>
                <a:gs pos="0">
                  <a:schemeClr val="bg1"/>
                </a:gs>
                <a:gs pos="68000">
                  <a:srgbClr val="BE2856"/>
                </a:gs>
                <a:gs pos="100000">
                  <a:srgbClr val="3D3B5F"/>
                </a:gs>
              </a:gsLst>
              <a:lin ang="4200000" scaled="0"/>
            </a:gradFill>
          </a:ln>
        </p:spPr>
        <p:txBody>
          <a:bodyPr lIns="252000" tIns="360000" rIns="180000" bIns="72000">
            <a:spAutoFit/>
          </a:bodyPr>
          <a:lstStyle>
            <a:lvl1pPr>
              <a:lnSpc>
                <a:spcPts val="2400"/>
              </a:lnSpc>
              <a:defRPr sz="2200" b="0">
                <a:solidFill>
                  <a:schemeClr val="tx1"/>
                </a:solidFill>
              </a:defRPr>
            </a:lvl1pPr>
            <a:lvl2pPr>
              <a:defRPr>
                <a:solidFill>
                  <a:srgbClr val="8FC320"/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  <a:lvl5pPr>
              <a:buClr>
                <a:srgbClr val="B5D14F"/>
              </a:buClr>
              <a:buFont typeface="Wingdings" pitchFamily="2" charset="2"/>
              <a:buChar char="n"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altLang="zh-TW" dirty="0"/>
          </a:p>
          <a:p>
            <a:pPr lvl="4"/>
            <a:endParaRPr lang="zh-TW" altLang="en-US" dirty="0"/>
          </a:p>
        </p:txBody>
      </p:sp>
      <p:sp>
        <p:nvSpPr>
          <p:cNvPr id="6" name="文字版面配置區 8"/>
          <p:cNvSpPr>
            <a:spLocks noGrp="1"/>
          </p:cNvSpPr>
          <p:nvPr>
            <p:ph type="body" sz="quarter" idx="12"/>
          </p:nvPr>
        </p:nvSpPr>
        <p:spPr>
          <a:xfrm>
            <a:off x="467544" y="1196753"/>
            <a:ext cx="4680520" cy="504056"/>
          </a:xfrm>
          <a:gradFill flip="none" rotWithShape="1">
            <a:gsLst>
              <a:gs pos="0">
                <a:schemeClr val="bg1"/>
              </a:gs>
              <a:gs pos="50000">
                <a:srgbClr val="BE2856"/>
              </a:gs>
              <a:gs pos="100000">
                <a:srgbClr val="3D3B5F"/>
              </a:gs>
            </a:gsLst>
            <a:lin ang="14400000" scaled="0"/>
            <a:tileRect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 lIns="180000" tIns="72000"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="1" i="0" u="none" baseline="0">
                <a:solidFill>
                  <a:schemeClr val="bg1"/>
                </a:solidFill>
                <a:latin typeface="Arial Black" pitchFamily="34" charset="0"/>
                <a:ea typeface="+mj-ea"/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grpSp>
        <p:nvGrpSpPr>
          <p:cNvPr id="17" name="群組 16"/>
          <p:cNvGrpSpPr/>
          <p:nvPr userDrawn="1"/>
        </p:nvGrpSpPr>
        <p:grpSpPr>
          <a:xfrm>
            <a:off x="642412" y="6200929"/>
            <a:ext cx="1049268" cy="503533"/>
            <a:chOff x="899592" y="6237835"/>
            <a:chExt cx="1049268" cy="503533"/>
          </a:xfrm>
        </p:grpSpPr>
        <p:sp>
          <p:nvSpPr>
            <p:cNvPr id="18" name="弧形向右箭號 17"/>
            <p:cNvSpPr/>
            <p:nvPr/>
          </p:nvSpPr>
          <p:spPr>
            <a:xfrm rot="612716">
              <a:off x="899592" y="6237835"/>
              <a:ext cx="440592" cy="503533"/>
            </a:xfrm>
            <a:prstGeom prst="curvedRightArrow">
              <a:avLst/>
            </a:prstGeom>
            <a:gradFill>
              <a:gsLst>
                <a:gs pos="0">
                  <a:schemeClr val="bg1"/>
                </a:gs>
                <a:gs pos="50000">
                  <a:srgbClr val="BE2856"/>
                </a:gs>
                <a:gs pos="100000">
                  <a:srgbClr val="3D3B5F"/>
                </a:gs>
              </a:gsLst>
              <a:lin ang="3600000" scaled="0"/>
            </a:gra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940748" y="6304512"/>
              <a:ext cx="1008112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solidFill>
                    <a:srgbClr val="3D3B5F"/>
                  </a:solidFill>
                </a:rPr>
                <a:t>續下頁</a:t>
              </a:r>
            </a:p>
          </p:txBody>
        </p:sp>
      </p:grpSp>
      <p:cxnSp>
        <p:nvCxnSpPr>
          <p:cNvPr id="8" name="直線單箭頭接點 7"/>
          <p:cNvCxnSpPr/>
          <p:nvPr userDrawn="1"/>
        </p:nvCxnSpPr>
        <p:spPr>
          <a:xfrm>
            <a:off x="1979712" y="6021288"/>
            <a:ext cx="360040" cy="648072"/>
          </a:xfrm>
          <a:prstGeom prst="straightConnector1">
            <a:avLst/>
          </a:prstGeom>
          <a:ln>
            <a:solidFill>
              <a:srgbClr val="BE2856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 userDrawn="1"/>
        </p:nvCxnSpPr>
        <p:spPr>
          <a:xfrm>
            <a:off x="2627784" y="6237312"/>
            <a:ext cx="2232248" cy="0"/>
          </a:xfrm>
          <a:prstGeom prst="line">
            <a:avLst/>
          </a:prstGeom>
          <a:ln w="38100" cmpd="sng">
            <a:solidFill>
              <a:srgbClr val="BE2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 userDrawn="1"/>
        </p:nvSpPr>
        <p:spPr>
          <a:xfrm>
            <a:off x="5292080" y="5949280"/>
            <a:ext cx="360040" cy="432048"/>
          </a:xfrm>
          <a:prstGeom prst="rect">
            <a:avLst/>
          </a:prstGeom>
          <a:solidFill>
            <a:srgbClr val="4679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5868144" y="5949280"/>
            <a:ext cx="360040" cy="432048"/>
          </a:xfrm>
          <a:prstGeom prst="rect">
            <a:avLst/>
          </a:prstGeom>
          <a:solidFill>
            <a:srgbClr val="8F3B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 userDrawn="1"/>
        </p:nvGrpSpPr>
        <p:grpSpPr>
          <a:xfrm>
            <a:off x="6732240" y="5605200"/>
            <a:ext cx="579124" cy="646331"/>
            <a:chOff x="6732240" y="5605200"/>
            <a:chExt cx="579124" cy="646331"/>
          </a:xfrm>
          <a:solidFill>
            <a:srgbClr val="8FC320"/>
          </a:solidFill>
        </p:grpSpPr>
        <p:sp>
          <p:nvSpPr>
            <p:cNvPr id="12" name="橢圓形圖說文字 11"/>
            <p:cNvSpPr/>
            <p:nvPr userDrawn="1"/>
          </p:nvSpPr>
          <p:spPr>
            <a:xfrm flipH="1">
              <a:off x="6732240" y="5622113"/>
              <a:ext cx="579124" cy="579126"/>
            </a:xfrm>
            <a:prstGeom prst="wedgeEllipseCallout">
              <a:avLst>
                <a:gd name="adj1" fmla="val -47623"/>
                <a:gd name="adj2" fmla="val 4642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B5D14F"/>
                </a:solidFill>
              </a:endParaRPr>
            </a:p>
          </p:txBody>
        </p:sp>
        <p:sp>
          <p:nvSpPr>
            <p:cNvPr id="13" name="文字方塊 12"/>
            <p:cNvSpPr txBox="1"/>
            <p:nvPr userDrawn="1"/>
          </p:nvSpPr>
          <p:spPr>
            <a:xfrm>
              <a:off x="6778800" y="5605200"/>
              <a:ext cx="497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TW" altLang="en-US" sz="2400" b="1" dirty="0">
                  <a:solidFill>
                    <a:schemeClr val="bg2"/>
                  </a:solidFill>
                </a:rPr>
                <a:t>回</a:t>
              </a:r>
              <a:endParaRPr lang="en-US" altLang="zh-TW" sz="2400" b="1" dirty="0">
                <a:solidFill>
                  <a:schemeClr val="bg2"/>
                </a:solidFill>
              </a:endParaRPr>
            </a:p>
            <a:p>
              <a:r>
                <a:rPr lang="zh-TW" altLang="en-US" sz="1800" b="1" baseline="20000" dirty="0">
                  <a:solidFill>
                    <a:schemeClr val="bg2"/>
                  </a:solidFill>
                </a:rPr>
                <a:t>首頁</a:t>
              </a:r>
            </a:p>
          </p:txBody>
        </p:sp>
      </p:grpSp>
      <p:sp>
        <p:nvSpPr>
          <p:cNvPr id="20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668344" y="6021288"/>
            <a:ext cx="1249200" cy="468000"/>
          </a:xfrm>
          <a:gradFill>
            <a:gsLst>
              <a:gs pos="0">
                <a:schemeClr val="bg1"/>
              </a:gs>
              <a:gs pos="50000">
                <a:srgbClr val="BE2856"/>
              </a:gs>
              <a:gs pos="100000">
                <a:srgbClr val="3D3B5F"/>
              </a:gs>
            </a:gsLst>
            <a:lin ang="36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名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9"/>
          <p:cNvSpPr>
            <a:spLocks noGrp="1"/>
          </p:cNvSpPr>
          <p:nvPr>
            <p:ph type="body" sz="quarter" idx="17"/>
          </p:nvPr>
        </p:nvSpPr>
        <p:spPr>
          <a:xfrm>
            <a:off x="971600" y="3529887"/>
            <a:ext cx="8000486" cy="1143008"/>
          </a:xfrm>
          <a:noFill/>
          <a:ln w="12700" cap="rnd">
            <a:noFill/>
            <a:round/>
          </a:ln>
          <a:effectLst/>
        </p:spPr>
        <p:txBody>
          <a:bodyPr lIns="0" tIns="0" rIns="0" bIns="0" numCol="2" anchor="ctr" anchorCtr="0">
            <a:noAutofit/>
          </a:bodyPr>
          <a:lstStyle>
            <a:lvl1pPr>
              <a:lnSpc>
                <a:spcPts val="2400"/>
              </a:lnSpc>
              <a:spcBef>
                <a:spcPts val="500"/>
              </a:spcBef>
              <a:defRPr kumimoji="0" lang="zh-TW" altLang="en-US" sz="2000" b="1" u="none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+mn-cs"/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5" name="文字版面配置區 13"/>
          <p:cNvSpPr>
            <a:spLocks noGrp="1"/>
          </p:cNvSpPr>
          <p:nvPr>
            <p:ph type="body" sz="quarter" idx="15" hasCustomPrompt="1"/>
          </p:nvPr>
        </p:nvSpPr>
        <p:spPr>
          <a:xfrm>
            <a:off x="971600" y="2636912"/>
            <a:ext cx="7786742" cy="714380"/>
          </a:xfrm>
          <a:effectLst/>
        </p:spPr>
        <p:txBody>
          <a:bodyPr anchor="ctr" anchorCtr="0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defRPr sz="4400" b="1" u="none" cap="none" spc="0" baseline="0">
                <a:ln w="158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r>
              <a:rPr lang="zh-TW" altLang="en-US" dirty="0"/>
              <a:t>按一以輯母片文字樣式</a:t>
            </a:r>
          </a:p>
        </p:txBody>
      </p:sp>
      <p:sp>
        <p:nvSpPr>
          <p:cNvPr id="11" name="矩形 10"/>
          <p:cNvSpPr/>
          <p:nvPr userDrawn="1"/>
        </p:nvSpPr>
        <p:spPr>
          <a:xfrm flipV="1">
            <a:off x="71470" y="2344890"/>
            <a:ext cx="9000000" cy="3513002"/>
          </a:xfrm>
          <a:prstGeom prst="rect">
            <a:avLst/>
          </a:prstGeom>
          <a:noFill/>
          <a:ln w="76200">
            <a:solidFill>
              <a:srgbClr val="9207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 userDrawn="1"/>
        </p:nvSpPr>
        <p:spPr>
          <a:xfrm flipV="1">
            <a:off x="755576" y="2056890"/>
            <a:ext cx="2357454" cy="288000"/>
          </a:xfrm>
          <a:prstGeom prst="rect">
            <a:avLst/>
          </a:prstGeom>
          <a:solidFill>
            <a:srgbClr val="920784"/>
          </a:solidFill>
          <a:ln w="38100">
            <a:solidFill>
              <a:srgbClr val="9207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14"/>
          </p:nvPr>
        </p:nvSpPr>
        <p:spPr>
          <a:xfrm>
            <a:off x="1052198" y="1557362"/>
            <a:ext cx="1800200" cy="863526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10000" b="1" u="none" cap="none" spc="0" baseline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/>
              <a:t>按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X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10"/>
          </p:nvPr>
        </p:nvSpPr>
        <p:spPr>
          <a:xfrm>
            <a:off x="431999" y="1364512"/>
            <a:ext cx="8280000" cy="5160832"/>
          </a:xfrm>
        </p:spPr>
        <p:txBody>
          <a:bodyPr/>
          <a:lstStyle>
            <a:lvl1pPr>
              <a:defRPr>
                <a:solidFill>
                  <a:srgbClr val="920784"/>
                </a:solidFill>
              </a:defRPr>
            </a:lvl1pPr>
            <a:lvl2pPr>
              <a:defRPr kumimoji="0" lang="zh-TW" altLang="en-US" sz="2800" b="1" kern="1200" dirty="0" smtClean="0">
                <a:solidFill>
                  <a:srgbClr val="2817A9"/>
                </a:solidFill>
                <a:latin typeface="+mj-ea"/>
                <a:ea typeface="+mj-ea"/>
                <a:cs typeface="+mn-cs"/>
              </a:defRPr>
            </a:lvl2pPr>
            <a:lvl3pPr marL="0" indent="0">
              <a:defRPr kumimoji="0" lang="zh-TW" altLang="en-US" sz="2500" b="1" u="dottedHeavy" kern="1200" baseline="0" dirty="0" smtClean="0">
                <a:solidFill>
                  <a:srgbClr val="C67A48"/>
                </a:solidFill>
                <a:latin typeface="+mj-ea"/>
                <a:ea typeface="+mj-ea"/>
                <a:cs typeface="+mn-cs"/>
              </a:defRPr>
            </a:lvl3pPr>
            <a:lvl4pPr>
              <a:lnSpc>
                <a:spcPts val="2800"/>
              </a:lnSpc>
              <a:spcAft>
                <a:spcPts val="200"/>
              </a:spcAft>
              <a:defRPr sz="2000"/>
            </a:lvl4pPr>
            <a:lvl5pPr>
              <a:lnSpc>
                <a:spcPts val="2800"/>
              </a:lnSpc>
              <a:defRPr sz="20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marL="0" lvl="1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</a:pPr>
            <a:r>
              <a:rPr lang="zh-TW" altLang="en-US" dirty="0"/>
              <a:t>第二層</a:t>
            </a:r>
          </a:p>
          <a:p>
            <a:pPr marL="360000" lvl="2" indent="-360000" algn="l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AE2A7F"/>
              </a:buClr>
              <a:buSzPct val="90000"/>
              <a:buFontTx/>
              <a:buNone/>
            </a:pPr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grpSp>
        <p:nvGrpSpPr>
          <p:cNvPr id="7" name="群組 6"/>
          <p:cNvGrpSpPr/>
          <p:nvPr userDrawn="1"/>
        </p:nvGrpSpPr>
        <p:grpSpPr>
          <a:xfrm>
            <a:off x="8286776" y="6160557"/>
            <a:ext cx="579124" cy="646331"/>
            <a:chOff x="8286776" y="6160557"/>
            <a:chExt cx="579124" cy="646331"/>
          </a:xfrm>
        </p:grpSpPr>
        <p:sp>
          <p:nvSpPr>
            <p:cNvPr id="4" name="橢圓形圖說文字 3"/>
            <p:cNvSpPr/>
            <p:nvPr/>
          </p:nvSpPr>
          <p:spPr>
            <a:xfrm flipH="1">
              <a:off x="8286776" y="6160557"/>
              <a:ext cx="579124" cy="579126"/>
            </a:xfrm>
            <a:prstGeom prst="wedgeEllipseCallout">
              <a:avLst>
                <a:gd name="adj1" fmla="val -47623"/>
                <a:gd name="adj2" fmla="val 46426"/>
              </a:avLst>
            </a:prstGeom>
            <a:solidFill>
              <a:srgbClr val="92078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B5D14F"/>
                </a:solidFill>
              </a:endParaRPr>
            </a:p>
          </p:txBody>
        </p:sp>
        <p:sp>
          <p:nvSpPr>
            <p:cNvPr id="6" name="文字方塊 5">
              <a:hlinkClick r:id="rId2" action="ppaction://hlinksldjump"/>
            </p:cNvPr>
            <p:cNvSpPr txBox="1"/>
            <p:nvPr/>
          </p:nvSpPr>
          <p:spPr>
            <a:xfrm>
              <a:off x="8324343" y="6160557"/>
              <a:ext cx="497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TW" altLang="en-US" sz="24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回</a:t>
              </a:r>
              <a:endParaRPr lang="en-US" altLang="zh-TW" sz="2400" b="1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  <a:p>
              <a:r>
                <a:rPr lang="zh-TW" altLang="en-US" sz="1800" b="1" baseline="20000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首頁</a:t>
              </a:r>
            </a:p>
          </p:txBody>
        </p:sp>
      </p:grpSp>
      <p:sp>
        <p:nvSpPr>
          <p:cNvPr id="8" name="標題版面配置區 21"/>
          <p:cNvSpPr>
            <a:spLocks noGrp="1"/>
          </p:cNvSpPr>
          <p:nvPr>
            <p:ph type="title"/>
          </p:nvPr>
        </p:nvSpPr>
        <p:spPr>
          <a:xfrm>
            <a:off x="422936" y="764704"/>
            <a:ext cx="8325528" cy="576064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>
                <a:solidFill>
                  <a:srgbClr val="920784"/>
                </a:solidFill>
              </a:defRPr>
            </a:lvl1pPr>
          </a:lstStyle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70542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10"/>
          </p:nvPr>
        </p:nvSpPr>
        <p:spPr>
          <a:xfrm>
            <a:off x="431999" y="741600"/>
            <a:ext cx="8280000" cy="5760000"/>
          </a:xfrm>
        </p:spPr>
        <p:txBody>
          <a:bodyPr/>
          <a:lstStyle>
            <a:lvl1pPr>
              <a:defRPr>
                <a:solidFill>
                  <a:srgbClr val="920784"/>
                </a:solidFill>
              </a:defRPr>
            </a:lvl1pPr>
            <a:lvl2pPr>
              <a:defRPr kumimoji="0" lang="zh-TW" altLang="en-US" sz="2800" b="1" kern="1200" dirty="0" smtClean="0">
                <a:solidFill>
                  <a:srgbClr val="2817A9"/>
                </a:solidFill>
                <a:latin typeface="+mj-ea"/>
                <a:ea typeface="+mj-ea"/>
                <a:cs typeface="+mn-cs"/>
              </a:defRPr>
            </a:lvl2pPr>
            <a:lvl3pPr marL="0" indent="0">
              <a:defRPr kumimoji="0" lang="zh-TW" altLang="en-US" sz="2500" b="1" u="dottedHeavy" kern="1200" baseline="0" dirty="0" smtClean="0">
                <a:solidFill>
                  <a:srgbClr val="C67A48"/>
                </a:solidFill>
                <a:latin typeface="+mj-ea"/>
                <a:ea typeface="+mj-ea"/>
                <a:cs typeface="+mn-cs"/>
              </a:defRPr>
            </a:lvl3pPr>
            <a:lvl4pPr>
              <a:lnSpc>
                <a:spcPts val="2800"/>
              </a:lnSpc>
              <a:spcAft>
                <a:spcPts val="200"/>
              </a:spcAft>
              <a:defRPr sz="2000"/>
            </a:lvl4pPr>
            <a:lvl5pPr>
              <a:lnSpc>
                <a:spcPts val="2800"/>
              </a:lnSpc>
              <a:defRPr sz="20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marL="0" lvl="1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</a:pPr>
            <a:r>
              <a:rPr lang="zh-TW" altLang="en-US" dirty="0"/>
              <a:t>第二層</a:t>
            </a:r>
          </a:p>
          <a:p>
            <a:pPr marL="360000" lvl="2" indent="-360000" algn="l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AE2A7F"/>
              </a:buClr>
              <a:buSzPct val="90000"/>
              <a:buFontTx/>
              <a:buNone/>
            </a:pPr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482277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10"/>
          </p:nvPr>
        </p:nvSpPr>
        <p:spPr>
          <a:xfrm>
            <a:off x="431999" y="741600"/>
            <a:ext cx="8280000" cy="5760000"/>
          </a:xfrm>
        </p:spPr>
        <p:txBody>
          <a:bodyPr/>
          <a:lstStyle>
            <a:lvl2pPr>
              <a:defRPr kumimoji="0" lang="zh-TW" altLang="en-US" sz="2800" b="1" kern="12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0" indent="0">
              <a:defRPr kumimoji="0" lang="zh-TW" altLang="en-US" sz="2500" b="1" u="dottedHeavy" kern="1200" baseline="0" dirty="0" smtClean="0">
                <a:solidFill>
                  <a:srgbClr val="C67A48"/>
                </a:solidFill>
                <a:latin typeface="+mj-ea"/>
                <a:ea typeface="+mj-ea"/>
                <a:cs typeface="+mn-cs"/>
              </a:defRPr>
            </a:lvl3pPr>
            <a:lvl4pPr>
              <a:spcAft>
                <a:spcPts val="200"/>
              </a:spcAft>
              <a:defRPr/>
            </a:lvl4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marL="0" lvl="1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</a:pPr>
            <a:r>
              <a:rPr lang="zh-TW" altLang="en-US" dirty="0"/>
              <a:t>第二層</a:t>
            </a:r>
          </a:p>
          <a:p>
            <a:pPr marL="360000" lvl="2" indent="-360000" algn="l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AE2A7F"/>
              </a:buClr>
              <a:buSzPct val="90000"/>
              <a:buFontTx/>
              <a:buNone/>
            </a:pPr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grpSp>
        <p:nvGrpSpPr>
          <p:cNvPr id="7" name="群組 6"/>
          <p:cNvGrpSpPr/>
          <p:nvPr userDrawn="1"/>
        </p:nvGrpSpPr>
        <p:grpSpPr>
          <a:xfrm>
            <a:off x="8286776" y="6160557"/>
            <a:ext cx="579124" cy="652819"/>
            <a:chOff x="8286776" y="6160557"/>
            <a:chExt cx="579124" cy="652819"/>
          </a:xfrm>
        </p:grpSpPr>
        <p:sp>
          <p:nvSpPr>
            <p:cNvPr id="4" name="橢圓形圖說文字 3"/>
            <p:cNvSpPr/>
            <p:nvPr/>
          </p:nvSpPr>
          <p:spPr>
            <a:xfrm flipH="1">
              <a:off x="8286776" y="6160557"/>
              <a:ext cx="579124" cy="579126"/>
            </a:xfrm>
            <a:prstGeom prst="wedgeEllipseCallout">
              <a:avLst>
                <a:gd name="adj1" fmla="val -47623"/>
                <a:gd name="adj2" fmla="val 46426"/>
              </a:avLst>
            </a:prstGeom>
            <a:solidFill>
              <a:srgbClr val="786CAE">
                <a:alpha val="9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B5D14F"/>
                </a:solidFill>
              </a:endParaRPr>
            </a:p>
          </p:txBody>
        </p:sp>
        <p:sp>
          <p:nvSpPr>
            <p:cNvPr id="6" name="文字方塊 5">
              <a:hlinkClick r:id="rId2" action="ppaction://hlinksldjump"/>
            </p:cNvPr>
            <p:cNvSpPr txBox="1"/>
            <p:nvPr/>
          </p:nvSpPr>
          <p:spPr>
            <a:xfrm>
              <a:off x="8327600" y="6167045"/>
              <a:ext cx="497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TW" altLang="en-US" sz="24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回</a:t>
              </a:r>
              <a:endParaRPr lang="en-US" altLang="zh-TW" sz="2400" b="1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  <a:p>
              <a:r>
                <a:rPr lang="zh-TW" altLang="en-US" sz="1800" b="1" baseline="20000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首頁</a:t>
              </a: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32000" y="1100834"/>
            <a:ext cx="8280000" cy="5400000"/>
          </a:xfrm>
        </p:spPr>
        <p:txBody>
          <a:bodyPr/>
          <a:lstStyle>
            <a:lvl2pPr>
              <a:defRPr kumimoji="0" lang="zh-TW" altLang="en-US" sz="2800" b="1" kern="12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>
              <a:defRPr>
                <a:solidFill>
                  <a:srgbClr val="C67A48"/>
                </a:solidFill>
              </a:defRPr>
            </a:lvl3pPr>
            <a:lvl4pPr>
              <a:spcAft>
                <a:spcPts val="200"/>
              </a:spcAft>
              <a:defRPr/>
            </a:lvl4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marL="0" lvl="1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</a:pPr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文字_雙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31999" y="648000"/>
            <a:ext cx="4067993" cy="5760000"/>
          </a:xfrm>
        </p:spPr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1"/>
          </p:nvPr>
        </p:nvSpPr>
        <p:spPr>
          <a:xfrm>
            <a:off x="4572000" y="648000"/>
            <a:ext cx="3960812" cy="5760000"/>
          </a:xfrm>
        </p:spPr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_雙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32000" y="1007999"/>
            <a:ext cx="4067992" cy="5400000"/>
          </a:xfrm>
        </p:spPr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1"/>
          </p:nvPr>
        </p:nvSpPr>
        <p:spPr>
          <a:xfrm>
            <a:off x="4572000" y="1008000"/>
            <a:ext cx="3960000" cy="5400000"/>
          </a:xfrm>
        </p:spPr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範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539750" y="1268072"/>
            <a:ext cx="8064500" cy="1728880"/>
          </a:xfrm>
          <a:ln w="19050" cmpd="sng">
            <a:gradFill>
              <a:gsLst>
                <a:gs pos="0">
                  <a:schemeClr val="bg1"/>
                </a:gs>
                <a:gs pos="68000">
                  <a:srgbClr val="EB5405"/>
                </a:gs>
                <a:gs pos="100000">
                  <a:srgbClr val="EB5405"/>
                </a:gs>
              </a:gsLst>
              <a:lin ang="4200000" scaled="0"/>
            </a:gradFill>
          </a:ln>
        </p:spPr>
        <p:txBody>
          <a:bodyPr wrap="square" lIns="252000" tIns="360000" rIns="180000" bIns="72000">
            <a:noAutofit/>
          </a:bodyPr>
          <a:lstStyle>
            <a:lvl1pPr>
              <a:lnSpc>
                <a:spcPts val="2400"/>
              </a:lnSpc>
              <a:spcBef>
                <a:spcPts val="600"/>
              </a:spcBef>
              <a:defRPr sz="1800" b="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6" name="文字版面配置區 8"/>
          <p:cNvSpPr>
            <a:spLocks noGrp="1"/>
          </p:cNvSpPr>
          <p:nvPr>
            <p:ph type="body" sz="quarter" idx="12"/>
          </p:nvPr>
        </p:nvSpPr>
        <p:spPr>
          <a:xfrm>
            <a:off x="467544" y="987970"/>
            <a:ext cx="4383998" cy="488201"/>
          </a:xfrm>
          <a:gradFill flip="none" rotWithShape="1">
            <a:gsLst>
              <a:gs pos="0">
                <a:schemeClr val="bg1"/>
              </a:gs>
              <a:gs pos="50000">
                <a:srgbClr val="EB5405"/>
              </a:gs>
              <a:gs pos="100000">
                <a:schemeClr val="accent6"/>
              </a:gs>
            </a:gsLst>
            <a:lin ang="14400000" scaled="0"/>
            <a:tileRect/>
          </a:gradFill>
          <a:ln w="1905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 wrap="none" lIns="180000" tIns="72000" rIns="540000" anchor="ctr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="1" i="0" u="none" baseline="0">
                <a:solidFill>
                  <a:schemeClr val="bg1"/>
                </a:solidFill>
                <a:latin typeface="Arial Black" pitchFamily="34" charset="0"/>
                <a:ea typeface="+mj-ea"/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836712"/>
            <a:ext cx="8153400" cy="57606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84784"/>
            <a:ext cx="8153400" cy="452628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  <a:endParaRPr kumimoji="0" lang="en-US" altLang="zh-TW" dirty="0"/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altLang="zh-TW" dirty="0"/>
          </a:p>
          <a:p>
            <a:pPr lvl="5" eaLnBrk="1" latinLnBrk="0" hangingPunct="1"/>
            <a:endParaRPr kumimoji="0" lang="en-US" altLang="zh-TW" dirty="0"/>
          </a:p>
          <a:p>
            <a:pPr lvl="5" eaLnBrk="1" latinLnBrk="0" hangingPunct="1"/>
            <a:endParaRPr kumimoji="0" lang="en-US" altLang="zh-TW" dirty="0"/>
          </a:p>
          <a:p>
            <a:pPr lvl="5" eaLnBrk="1" latinLnBrk="0" hangingPunct="1"/>
            <a:endParaRPr kumimoji="0" lang="en-US" altLang="zh-TW" dirty="0"/>
          </a:p>
          <a:p>
            <a:pPr lvl="6" eaLnBrk="1" latinLnBrk="0" hangingPunct="1"/>
            <a:endParaRPr kumimoji="0" lang="en-US" altLang="zh-TW" dirty="0"/>
          </a:p>
          <a:p>
            <a:pPr lvl="5" eaLnBrk="1" latinLnBrk="0" hangingPunct="1"/>
            <a:endParaRPr kumimoji="0" lang="en-US" altLang="zh-TW" dirty="0"/>
          </a:p>
          <a:p>
            <a:pPr lvl="5" eaLnBrk="1" latinLnBrk="0" hangingPunct="1"/>
            <a:endParaRPr kumimoji="0"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94" r:id="rId3"/>
    <p:sldLayoutId id="2147483693" r:id="rId4"/>
    <p:sldLayoutId id="2147483682" r:id="rId5"/>
    <p:sldLayoutId id="2147483677" r:id="rId6"/>
    <p:sldLayoutId id="2147483691" r:id="rId7"/>
    <p:sldLayoutId id="2147483692" r:id="rId8"/>
    <p:sldLayoutId id="2147483684" r:id="rId9"/>
    <p:sldLayoutId id="2147483690" r:id="rId10"/>
  </p:sldLayoutIdLst>
  <p:txStyles>
    <p:titleStyle>
      <a:lvl1pPr marL="216000" indent="-216000" algn="l" rtl="0" eaLnBrk="1" latinLnBrk="0" hangingPunct="1">
        <a:lnSpc>
          <a:spcPts val="3400"/>
        </a:lnSpc>
        <a:spcBef>
          <a:spcPct val="0"/>
        </a:spcBef>
        <a:buSzPct val="80000"/>
        <a:buFontTx/>
        <a:buNone/>
        <a:defRPr kumimoji="0" sz="3200" b="1" u="none" kern="1200" baseline="0">
          <a:solidFill>
            <a:schemeClr val="tx1">
              <a:lumMod val="65000"/>
              <a:lumOff val="35000"/>
            </a:schemeClr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rtl="0" eaLnBrk="1" latinLnBrk="0" hangingPunct="1">
        <a:lnSpc>
          <a:spcPct val="150000"/>
        </a:lnSpc>
        <a:spcBef>
          <a:spcPts val="0"/>
        </a:spcBef>
        <a:buClr>
          <a:schemeClr val="accent3">
            <a:lumMod val="75000"/>
          </a:schemeClr>
        </a:buClr>
        <a:buSzPct val="100000"/>
        <a:buFontTx/>
        <a:buNone/>
        <a:defRPr kumimoji="0" sz="3200" b="1" u="none" kern="1200" baseline="0">
          <a:solidFill>
            <a:schemeClr val="tx1">
              <a:lumMod val="65000"/>
              <a:lumOff val="35000"/>
            </a:schemeClr>
          </a:solidFill>
          <a:latin typeface="Arial" pitchFamily="34" charset="0"/>
          <a:ea typeface="+mj-ea"/>
          <a:cs typeface="+mn-cs"/>
        </a:defRPr>
      </a:lvl1pPr>
      <a:lvl2pPr marL="0" indent="0" algn="l" rtl="0" eaLnBrk="1" latinLnBrk="0" hangingPunct="1">
        <a:lnSpc>
          <a:spcPct val="100000"/>
        </a:lnSpc>
        <a:spcBef>
          <a:spcPts val="1200"/>
        </a:spcBef>
        <a:buClr>
          <a:schemeClr val="accent3">
            <a:lumMod val="75000"/>
          </a:schemeClr>
        </a:buClr>
        <a:buSzPct val="90000"/>
        <a:buFontTx/>
        <a:buNone/>
        <a:defRPr kumimoji="0" sz="2800" b="1" kern="1200">
          <a:solidFill>
            <a:srgbClr val="8FC320"/>
          </a:solidFill>
          <a:latin typeface="+mj-ea"/>
          <a:ea typeface="+mj-ea"/>
          <a:cs typeface="+mn-cs"/>
        </a:defRPr>
      </a:lvl2pPr>
      <a:lvl3pPr marL="360000" indent="-360000" algn="l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rgbClr val="AE2A7F"/>
        </a:buClr>
        <a:buSzPct val="90000"/>
        <a:buFontTx/>
        <a:buNone/>
        <a:defRPr kumimoji="0" sz="2500" b="1" u="dottedHeavy" kern="1200" baseline="0">
          <a:solidFill>
            <a:srgbClr val="C67A48"/>
          </a:solidFill>
          <a:latin typeface="+mj-ea"/>
          <a:ea typeface="+mj-ea"/>
          <a:cs typeface="+mn-cs"/>
        </a:defRPr>
      </a:lvl3pPr>
      <a:lvl4pPr marL="0" indent="-288000" algn="l" rtl="0" eaLnBrk="1" latinLnBrk="0" hangingPunct="1">
        <a:lnSpc>
          <a:spcPts val="2800"/>
        </a:lnSpc>
        <a:spcBef>
          <a:spcPts val="800"/>
        </a:spcBef>
        <a:spcAft>
          <a:spcPts val="0"/>
        </a:spcAft>
        <a:buClr>
          <a:srgbClr val="AE2A7F"/>
        </a:buClr>
        <a:buSzPct val="90000"/>
        <a:buFontTx/>
        <a:buNone/>
        <a:defRPr kumimoji="0" sz="1800" kern="1200">
          <a:solidFill>
            <a:schemeClr val="tx1"/>
          </a:solidFill>
          <a:latin typeface="+mj-ea"/>
          <a:ea typeface="+mj-ea"/>
          <a:cs typeface="+mn-cs"/>
        </a:defRPr>
      </a:lvl4pPr>
      <a:lvl5pPr marL="360000" marR="0" indent="-342900" algn="l" defTabSz="914400" rtl="0" eaLnBrk="1" fontAlgn="auto" latinLnBrk="0" hangingPunct="1">
        <a:lnSpc>
          <a:spcPts val="2800"/>
        </a:lnSpc>
        <a:spcBef>
          <a:spcPts val="600"/>
        </a:spcBef>
        <a:spcAft>
          <a:spcPts val="0"/>
        </a:spcAft>
        <a:buClrTx/>
        <a:buSzPct val="100000"/>
        <a:buFont typeface="+mj-lt"/>
        <a:buAutoNum type="arabicPeriod"/>
        <a:tabLst/>
        <a:defRPr kumimoji="0" sz="1800" b="0" kern="1200">
          <a:solidFill>
            <a:schemeClr val="tx1"/>
          </a:solidFill>
          <a:latin typeface="+mj-ea"/>
          <a:ea typeface="+mj-ea"/>
          <a:cs typeface="+mn-cs"/>
        </a:defRPr>
      </a:lvl5pPr>
      <a:lvl6pPr marL="360000" indent="-342000" algn="l" rtl="0" eaLnBrk="1" latinLnBrk="0" hangingPunct="1">
        <a:lnSpc>
          <a:spcPct val="100000"/>
        </a:lnSpc>
        <a:spcBef>
          <a:spcPts val="600"/>
        </a:spcBef>
        <a:buClr>
          <a:srgbClr val="C67A48"/>
        </a:buClr>
        <a:buFont typeface="Wingdings" pitchFamily="2" charset="2"/>
        <a:buChar char="n"/>
        <a:defRPr kumimoji="0" sz="1800" kern="1200" baseline="0">
          <a:solidFill>
            <a:schemeClr val="tx1"/>
          </a:solidFill>
          <a:latin typeface="+mn-ea"/>
          <a:ea typeface="+mn-ea"/>
          <a:cs typeface="+mn-cs"/>
        </a:defRPr>
      </a:lvl6pPr>
      <a:lvl7pPr marL="936000" indent="-228600" algn="l" rtl="0" eaLnBrk="1" latinLnBrk="0" hangingPunct="1">
        <a:spcBef>
          <a:spcPts val="600"/>
        </a:spcBef>
        <a:buClrTx/>
        <a:buFont typeface="Wingdings" pitchFamily="2" charset="2"/>
        <a:buChar char="n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b="1" dirty="0"/>
              <a:t>練習</a:t>
            </a:r>
            <a:endParaRPr lang="en-US" altLang="zh-TW" b="1" dirty="0"/>
          </a:p>
          <a:p>
            <a:pPr marL="529200" lvl="4" indent="-457200"/>
            <a:r>
              <a:rPr lang="zh-TW" altLang="en-US" dirty="0"/>
              <a:t>使用</a:t>
            </a:r>
            <a:r>
              <a:rPr lang="en-US" altLang="zh-TW" dirty="0"/>
              <a:t>Arduino Uno </a:t>
            </a:r>
            <a:r>
              <a:rPr lang="zh-TW" altLang="en-US" dirty="0"/>
              <a:t>板讀取</a:t>
            </a:r>
            <a:r>
              <a:rPr lang="en-US" altLang="zh-TW" dirty="0"/>
              <a:t>A0 </a:t>
            </a:r>
            <a:r>
              <a:rPr lang="zh-TW" altLang="en-US" dirty="0"/>
              <a:t>及</a:t>
            </a:r>
            <a:r>
              <a:rPr lang="en-US" altLang="zh-TW" dirty="0"/>
              <a:t>A1 </a:t>
            </a:r>
            <a:r>
              <a:rPr lang="zh-TW" altLang="en-US" dirty="0"/>
              <a:t>類比電壓值，並且顯示於序列埠監控制視窗中。</a:t>
            </a:r>
          </a:p>
          <a:p>
            <a:pPr marL="529200" lvl="4" indent="-457200"/>
            <a:r>
              <a:rPr lang="zh-TW" altLang="en-US" dirty="0"/>
              <a:t>使用</a:t>
            </a:r>
            <a:r>
              <a:rPr lang="en-US" altLang="zh-TW" dirty="0"/>
              <a:t>Arduino Uno </a:t>
            </a:r>
            <a:r>
              <a:rPr lang="zh-TW" altLang="en-US" dirty="0"/>
              <a:t>板讀取</a:t>
            </a:r>
            <a:r>
              <a:rPr lang="en-US" altLang="zh-TW" dirty="0"/>
              <a:t>A0 </a:t>
            </a:r>
            <a:r>
              <a:rPr lang="zh-TW" altLang="en-US" dirty="0"/>
              <a:t>類比電壓值，控制一個</a:t>
            </a:r>
            <a:r>
              <a:rPr lang="en-US" altLang="zh-TW" dirty="0"/>
              <a:t>LED(D13)</a:t>
            </a:r>
            <a:r>
              <a:rPr lang="zh-TW" altLang="en-US" dirty="0"/>
              <a:t>狀態。當類比電壓大於</a:t>
            </a:r>
            <a:r>
              <a:rPr lang="en-US" altLang="zh-TW" dirty="0"/>
              <a:t>2.5V </a:t>
            </a:r>
            <a:r>
              <a:rPr lang="zh-TW" altLang="en-US" dirty="0"/>
              <a:t>則</a:t>
            </a:r>
            <a:r>
              <a:rPr lang="en-US" altLang="zh-TW" dirty="0"/>
              <a:t>LED </a:t>
            </a:r>
            <a:r>
              <a:rPr lang="zh-TW" altLang="en-US" dirty="0"/>
              <a:t>亮，否則</a:t>
            </a:r>
            <a:r>
              <a:rPr lang="en-US" altLang="zh-TW" dirty="0"/>
              <a:t>LED </a:t>
            </a:r>
            <a:r>
              <a:rPr lang="zh-TW" altLang="en-US" dirty="0"/>
              <a:t>不亮。</a:t>
            </a:r>
          </a:p>
        </p:txBody>
      </p:sp>
    </p:spTree>
    <p:extLst>
      <p:ext uri="{BB962C8B-B14F-4D97-AF65-F5344CB8AC3E}">
        <p14:creationId xmlns:p14="http://schemas.microsoft.com/office/powerpoint/2010/main" val="252801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9" y="3019435"/>
            <a:ext cx="5976664" cy="349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8-3-2 </a:t>
            </a:r>
            <a:r>
              <a:rPr lang="zh-TW" altLang="en-US" dirty="0"/>
              <a:t>調光燈實習</a:t>
            </a:r>
          </a:p>
          <a:p>
            <a:pPr lvl="4">
              <a:buFont typeface="+mj-ea"/>
              <a:buAutoNum type="ea1ChtPeriod"/>
            </a:pPr>
            <a:r>
              <a:rPr lang="zh-TW" altLang="en-US" b="1" dirty="0"/>
              <a:t>功能說明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8-5 </a:t>
            </a:r>
            <a:r>
              <a:rPr lang="zh-TW" altLang="en-US" dirty="0"/>
              <a:t>所示電路接線圖，設計一個調光燈，使用電位器控制</a:t>
            </a:r>
            <a:r>
              <a:rPr lang="en-US" altLang="zh-TW" dirty="0"/>
              <a:t>LED</a:t>
            </a:r>
            <a:r>
              <a:rPr lang="zh-TW" altLang="en-US" dirty="0"/>
              <a:t>（</a:t>
            </a:r>
            <a:r>
              <a:rPr lang="en-US" altLang="zh-TW" dirty="0"/>
              <a:t>D10</a:t>
            </a:r>
            <a:r>
              <a:rPr lang="zh-TW" altLang="en-US" dirty="0"/>
              <a:t>）的亮度。逆時針調整電位器則</a:t>
            </a:r>
            <a:r>
              <a:rPr lang="en-US" altLang="zh-TW" dirty="0"/>
              <a:t>LED </a:t>
            </a:r>
            <a:r>
              <a:rPr lang="zh-TW" altLang="en-US" dirty="0"/>
              <a:t>漸暗，順時針調整電位器則</a:t>
            </a:r>
            <a:r>
              <a:rPr lang="en-US" altLang="zh-TW" dirty="0"/>
              <a:t>LED </a:t>
            </a:r>
            <a:r>
              <a:rPr lang="zh-TW" altLang="en-US" dirty="0"/>
              <a:t>漸亮。</a:t>
            </a:r>
            <a:endParaRPr lang="en-US" altLang="zh-TW" dirty="0"/>
          </a:p>
          <a:p>
            <a:pPr lvl="3"/>
            <a:endParaRPr lang="zh-TW" altLang="en-US" dirty="0"/>
          </a:p>
          <a:p>
            <a:pPr lvl="4">
              <a:buFont typeface="+mj-ea"/>
              <a:buAutoNum type="ea1ChtPeriod" startAt="2"/>
            </a:pPr>
            <a:r>
              <a:rPr lang="zh-TW" altLang="en-US" b="1" dirty="0"/>
              <a:t>電路接線圖</a:t>
            </a:r>
          </a:p>
        </p:txBody>
      </p:sp>
    </p:spTree>
    <p:extLst>
      <p:ext uri="{BB962C8B-B14F-4D97-AF65-F5344CB8AC3E}">
        <p14:creationId xmlns:p14="http://schemas.microsoft.com/office/powerpoint/2010/main" val="1552253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4">
              <a:buFont typeface="+mj-ea"/>
              <a:buAutoNum type="ea1ChtPeriod" startAt="3"/>
            </a:pPr>
            <a:r>
              <a:rPr lang="zh-TW" altLang="en-US" b="1" dirty="0"/>
              <a:t>程式：</a:t>
            </a:r>
            <a:r>
              <a:rPr lang="en-US" altLang="zh-TW" b="1" dirty="0"/>
              <a:t>ch8_2.ino</a:t>
            </a:r>
            <a:endParaRPr lang="zh-TW" altLang="en-US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7812359" cy="3269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2965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b="1" dirty="0"/>
              <a:t>練習</a:t>
            </a:r>
            <a:endParaRPr lang="en-US" altLang="zh-TW" b="1" dirty="0"/>
          </a:p>
          <a:p>
            <a:pPr lvl="4"/>
            <a:r>
              <a:rPr lang="zh-TW" altLang="en-US" dirty="0"/>
              <a:t>設計一個調光燈，如圖</a:t>
            </a:r>
            <a:r>
              <a:rPr lang="en-US" altLang="zh-TW" dirty="0"/>
              <a:t>8-6 </a:t>
            </a:r>
            <a:r>
              <a:rPr lang="zh-TW" altLang="en-US" dirty="0"/>
              <a:t>所示電路接線圖，使用電位器控制</a:t>
            </a:r>
            <a:r>
              <a:rPr lang="en-US" altLang="zh-TW" dirty="0"/>
              <a:t>16 </a:t>
            </a:r>
            <a:r>
              <a:rPr lang="zh-TW" altLang="en-US" dirty="0"/>
              <a:t>位元串列式全彩</a:t>
            </a:r>
            <a:r>
              <a:rPr lang="en-US" altLang="zh-TW" dirty="0"/>
              <a:t>LED</a:t>
            </a:r>
            <a:r>
              <a:rPr lang="zh-TW" altLang="en-US" dirty="0"/>
              <a:t>的白光亮度，逆時針調整電位器則</a:t>
            </a:r>
            <a:r>
              <a:rPr lang="en-US" altLang="zh-TW" dirty="0"/>
              <a:t>16 </a:t>
            </a:r>
            <a:r>
              <a:rPr lang="zh-TW" altLang="en-US" dirty="0"/>
              <a:t>個</a:t>
            </a:r>
            <a:r>
              <a:rPr lang="en-US" altLang="zh-TW" dirty="0"/>
              <a:t>LED </a:t>
            </a:r>
            <a:r>
              <a:rPr lang="zh-TW" altLang="en-US" dirty="0"/>
              <a:t>同時漸暗，順時針調整電位器則</a:t>
            </a:r>
            <a:r>
              <a:rPr lang="en-US" altLang="zh-TW" dirty="0"/>
              <a:t>16</a:t>
            </a:r>
            <a:r>
              <a:rPr lang="zh-TW" altLang="en-US" dirty="0"/>
              <a:t>個</a:t>
            </a:r>
            <a:r>
              <a:rPr lang="en-US" altLang="zh-TW" dirty="0"/>
              <a:t>LED </a:t>
            </a:r>
            <a:r>
              <a:rPr lang="zh-TW" altLang="en-US" dirty="0"/>
              <a:t>同時漸亮。</a:t>
            </a:r>
            <a:endParaRPr lang="en-US" altLang="zh-TW" dirty="0"/>
          </a:p>
          <a:p>
            <a:pPr lvl="4"/>
            <a:endParaRPr lang="en-US" altLang="zh-TW" dirty="0"/>
          </a:p>
          <a:p>
            <a:pPr lvl="4"/>
            <a:endParaRPr lang="en-US" altLang="zh-TW" dirty="0"/>
          </a:p>
          <a:p>
            <a:pPr lvl="4"/>
            <a:endParaRPr lang="en-US" altLang="zh-TW" dirty="0"/>
          </a:p>
          <a:p>
            <a:pPr lvl="4"/>
            <a:endParaRPr lang="en-US" altLang="zh-TW" dirty="0"/>
          </a:p>
          <a:p>
            <a:pPr lvl="4"/>
            <a:endParaRPr lang="en-US" altLang="zh-TW" dirty="0"/>
          </a:p>
          <a:p>
            <a:pPr lvl="4"/>
            <a:endParaRPr lang="en-US" altLang="zh-TW" dirty="0"/>
          </a:p>
          <a:p>
            <a:pPr lvl="4"/>
            <a:r>
              <a:rPr lang="zh-TW" altLang="en-US" dirty="0"/>
              <a:t>設計一個調光燈，如圖</a:t>
            </a:r>
            <a:r>
              <a:rPr lang="en-US" altLang="zh-TW" dirty="0"/>
              <a:t>8-6 </a:t>
            </a:r>
            <a:r>
              <a:rPr lang="zh-TW" altLang="en-US" dirty="0"/>
              <a:t>所示電路接線圖，使用電位器控制</a:t>
            </a:r>
            <a:r>
              <a:rPr lang="en-US" altLang="zh-TW" dirty="0"/>
              <a:t>16 </a:t>
            </a:r>
            <a:r>
              <a:rPr lang="zh-TW" altLang="en-US" dirty="0"/>
              <a:t>位元串列式全彩</a:t>
            </a:r>
            <a:r>
              <a:rPr lang="en-US" altLang="zh-TW" dirty="0"/>
              <a:t>LED</a:t>
            </a:r>
            <a:r>
              <a:rPr lang="zh-TW" altLang="en-US" dirty="0"/>
              <a:t>的亮度，順時針調整電位器，</a:t>
            </a:r>
            <a:r>
              <a:rPr lang="en-US" altLang="zh-TW" dirty="0"/>
              <a:t>16 </a:t>
            </a:r>
            <a:r>
              <a:rPr lang="zh-TW" altLang="en-US" dirty="0"/>
              <a:t>個</a:t>
            </a:r>
            <a:r>
              <a:rPr lang="en-US" altLang="zh-TW" dirty="0"/>
              <a:t>LED </a:t>
            </a:r>
            <a:r>
              <a:rPr lang="zh-TW" altLang="en-US" dirty="0"/>
              <a:t>由全不亮依序顯示</a:t>
            </a:r>
            <a:r>
              <a:rPr lang="zh-TW" altLang="en-US" b="1" dirty="0">
                <a:solidFill>
                  <a:srgbClr val="FF0000"/>
                </a:solidFill>
              </a:rPr>
              <a:t>紅</a:t>
            </a:r>
            <a:r>
              <a:rPr lang="zh-TW" altLang="en-US" b="1" dirty="0"/>
              <a:t>、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橙</a:t>
            </a:r>
            <a:r>
              <a:rPr lang="zh-TW" altLang="en-US" b="1" dirty="0"/>
              <a:t>、</a:t>
            </a:r>
            <a:r>
              <a:rPr lang="zh-TW" altLang="en-US" b="1" dirty="0">
                <a:solidFill>
                  <a:srgbClr val="FFC000"/>
                </a:solidFill>
              </a:rPr>
              <a:t>黃</a:t>
            </a:r>
            <a:r>
              <a:rPr lang="zh-TW" altLang="en-US" b="1" dirty="0"/>
              <a:t>、</a:t>
            </a:r>
            <a:r>
              <a:rPr lang="zh-TW" altLang="en-US" b="1" dirty="0">
                <a:solidFill>
                  <a:srgbClr val="00B050"/>
                </a:solidFill>
              </a:rPr>
              <a:t>綠</a:t>
            </a:r>
            <a:r>
              <a:rPr lang="zh-TW" altLang="en-US" b="1" dirty="0"/>
              <a:t>、</a:t>
            </a:r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藍</a:t>
            </a:r>
            <a:r>
              <a:rPr lang="zh-TW" altLang="en-US" b="1" dirty="0"/>
              <a:t>、</a:t>
            </a:r>
            <a:r>
              <a:rPr lang="zh-TW" altLang="en-US" b="1" dirty="0">
                <a:solidFill>
                  <a:srgbClr val="002060"/>
                </a:solidFill>
              </a:rPr>
              <a:t>靛</a:t>
            </a:r>
            <a:r>
              <a:rPr lang="zh-TW" altLang="en-US" b="1" dirty="0"/>
              <a:t>、</a:t>
            </a:r>
            <a:r>
              <a:rPr lang="zh-TW" altLang="en-US" b="1" dirty="0">
                <a:solidFill>
                  <a:srgbClr val="7030A0"/>
                </a:solidFill>
              </a:rPr>
              <a:t>紫</a:t>
            </a:r>
            <a:r>
              <a:rPr lang="zh-TW" altLang="en-US" b="1" dirty="0"/>
              <a:t>、</a:t>
            </a:r>
            <a:r>
              <a:rPr lang="zh-TW" altLang="en-US" dirty="0"/>
              <a:t>白等八種顏色。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348880"/>
            <a:ext cx="6408712" cy="248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7334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8-3-3 </a:t>
            </a:r>
            <a:r>
              <a:rPr lang="zh-TW" altLang="en-US" dirty="0"/>
              <a:t>電位器控制</a:t>
            </a:r>
            <a:r>
              <a:rPr lang="en-US" altLang="zh-TW" dirty="0"/>
              <a:t>LED </a:t>
            </a:r>
            <a:r>
              <a:rPr lang="zh-TW" altLang="en-US" dirty="0"/>
              <a:t>閃爍速度實習</a:t>
            </a:r>
          </a:p>
          <a:p>
            <a:pPr lvl="4">
              <a:buFont typeface="+mj-ea"/>
              <a:buAutoNum type="ea1ChtPeriod"/>
            </a:pPr>
            <a:r>
              <a:rPr lang="zh-TW" altLang="en-US" b="1" dirty="0"/>
              <a:t>功能說明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8-5 </a:t>
            </a:r>
            <a:r>
              <a:rPr lang="zh-TW" altLang="en-US" dirty="0"/>
              <a:t>所示電路接線圖，使用電位器控制</a:t>
            </a:r>
            <a:r>
              <a:rPr lang="en-US" altLang="zh-TW" dirty="0"/>
              <a:t>LED </a:t>
            </a:r>
            <a:r>
              <a:rPr lang="zh-TW" altLang="en-US" dirty="0"/>
              <a:t>的閃爍速度。由</a:t>
            </a:r>
            <a:r>
              <a:rPr lang="en-US" altLang="zh-TW" dirty="0"/>
              <a:t>Arduino Uno</a:t>
            </a:r>
            <a:r>
              <a:rPr lang="zh-TW" altLang="en-US" dirty="0"/>
              <a:t>板</a:t>
            </a:r>
            <a:r>
              <a:rPr lang="en-US" altLang="zh-TW" dirty="0"/>
              <a:t>A0 </a:t>
            </a:r>
            <a:r>
              <a:rPr lang="zh-TW" altLang="en-US" dirty="0"/>
              <a:t>埠讀取電位器的類比電壓。當類比電壓值愈小時，</a:t>
            </a:r>
            <a:r>
              <a:rPr lang="en-US" altLang="zh-TW" dirty="0"/>
              <a:t>LED </a:t>
            </a:r>
            <a:r>
              <a:rPr lang="zh-TW" altLang="en-US" dirty="0"/>
              <a:t>閃爍速度愈慢，當類比電壓值愈大時，</a:t>
            </a:r>
            <a:r>
              <a:rPr lang="en-US" altLang="zh-TW" dirty="0"/>
              <a:t>LED </a:t>
            </a:r>
            <a:r>
              <a:rPr lang="zh-TW" altLang="en-US" dirty="0"/>
              <a:t>閃爍速度愈快。</a:t>
            </a:r>
            <a:endParaRPr lang="en-US" altLang="zh-TW" dirty="0"/>
          </a:p>
          <a:p>
            <a:pPr lvl="3"/>
            <a:endParaRPr lang="zh-TW" altLang="en-US" dirty="0"/>
          </a:p>
          <a:p>
            <a:pPr lvl="4">
              <a:buFont typeface="+mj-ea"/>
              <a:buAutoNum type="ea1ChtPeriod" startAt="2"/>
            </a:pPr>
            <a:r>
              <a:rPr lang="zh-TW" altLang="en-US" b="1" dirty="0"/>
              <a:t>電路接線圖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8-5 </a:t>
            </a:r>
            <a:r>
              <a:rPr lang="zh-TW" altLang="en-US" dirty="0"/>
              <a:t>所示電路。</a:t>
            </a:r>
          </a:p>
        </p:txBody>
      </p:sp>
    </p:spTree>
    <p:extLst>
      <p:ext uri="{BB962C8B-B14F-4D97-AF65-F5344CB8AC3E}">
        <p14:creationId xmlns:p14="http://schemas.microsoft.com/office/powerpoint/2010/main" val="2528010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4">
              <a:buFont typeface="+mj-ea"/>
              <a:buAutoNum type="ea1ChtPeriod" startAt="3"/>
            </a:pPr>
            <a:r>
              <a:rPr lang="zh-TW" altLang="en-US" b="1" dirty="0"/>
              <a:t>程式：</a:t>
            </a:r>
            <a:r>
              <a:rPr lang="en-US" altLang="zh-TW" b="1" dirty="0"/>
              <a:t>ch8_3.ino</a:t>
            </a:r>
            <a:endParaRPr lang="zh-TW" altLang="en-US" b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7949683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2253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b="1" dirty="0"/>
              <a:t>練習</a:t>
            </a:r>
            <a:endParaRPr lang="en-US" altLang="zh-TW" b="1" dirty="0"/>
          </a:p>
          <a:p>
            <a:pPr marL="529200" lvl="4" indent="-457200"/>
            <a:r>
              <a:rPr lang="zh-TW" altLang="en-US" dirty="0"/>
              <a:t>使用電位器控制</a:t>
            </a:r>
            <a:r>
              <a:rPr lang="en-US" altLang="zh-TW" dirty="0"/>
              <a:t>LED </a:t>
            </a:r>
            <a:r>
              <a:rPr lang="zh-TW" altLang="en-US" dirty="0"/>
              <a:t>的閃爍速度。由</a:t>
            </a:r>
            <a:r>
              <a:rPr lang="en-US" altLang="zh-TW" dirty="0"/>
              <a:t>Arduino Uno </a:t>
            </a:r>
            <a:r>
              <a:rPr lang="zh-TW" altLang="en-US" dirty="0"/>
              <a:t>板讀取</a:t>
            </a:r>
            <a:r>
              <a:rPr lang="en-US" altLang="zh-TW" dirty="0"/>
              <a:t>A0 </a:t>
            </a:r>
            <a:r>
              <a:rPr lang="zh-TW" altLang="en-US" dirty="0"/>
              <a:t>類比電壓值，控制</a:t>
            </a:r>
            <a:r>
              <a:rPr lang="en-US" altLang="zh-TW" dirty="0"/>
              <a:t>LED</a:t>
            </a:r>
            <a:r>
              <a:rPr lang="zh-TW" altLang="en-US" dirty="0"/>
              <a:t>閃爍速度，當類比電壓值愈小時，</a:t>
            </a:r>
            <a:r>
              <a:rPr lang="en-US" altLang="zh-TW" dirty="0"/>
              <a:t>LED </a:t>
            </a:r>
            <a:r>
              <a:rPr lang="zh-TW" altLang="en-US" dirty="0"/>
              <a:t>閃爍速度愈快，當類比電壓值愈大時，</a:t>
            </a:r>
            <a:r>
              <a:rPr lang="en-US" altLang="zh-TW" dirty="0"/>
              <a:t>LED</a:t>
            </a:r>
            <a:r>
              <a:rPr lang="zh-TW" altLang="en-US" dirty="0"/>
              <a:t>閃爍速度愈慢。</a:t>
            </a:r>
          </a:p>
          <a:p>
            <a:pPr marL="529200" lvl="4" indent="-457200"/>
            <a:r>
              <a:rPr lang="zh-TW" altLang="en-US" dirty="0"/>
              <a:t>如圖</a:t>
            </a:r>
            <a:r>
              <a:rPr lang="en-US" altLang="zh-TW" dirty="0"/>
              <a:t>8-6 </a:t>
            </a:r>
            <a:r>
              <a:rPr lang="zh-TW" altLang="en-US" dirty="0"/>
              <a:t>所示電路接線圖，使用電位器控制串列式全彩</a:t>
            </a:r>
            <a:r>
              <a:rPr lang="en-US" altLang="zh-TW" dirty="0"/>
              <a:t>LED </a:t>
            </a:r>
            <a:r>
              <a:rPr lang="zh-TW" altLang="en-US" dirty="0"/>
              <a:t>的閃爍速度。當類比電壓值愈小時，</a:t>
            </a:r>
            <a:r>
              <a:rPr lang="en-US" altLang="zh-TW" dirty="0"/>
              <a:t>LED </a:t>
            </a:r>
            <a:r>
              <a:rPr lang="zh-TW" altLang="en-US" dirty="0"/>
              <a:t>閃爍速度愈快，當類比電壓值愈大時，</a:t>
            </a:r>
            <a:r>
              <a:rPr lang="en-US" altLang="zh-TW" dirty="0"/>
              <a:t>LED </a:t>
            </a:r>
            <a:r>
              <a:rPr lang="zh-TW" altLang="en-US" dirty="0"/>
              <a:t>閃爍速度愈慢。</a:t>
            </a:r>
          </a:p>
        </p:txBody>
      </p:sp>
    </p:spTree>
    <p:extLst>
      <p:ext uri="{BB962C8B-B14F-4D97-AF65-F5344CB8AC3E}">
        <p14:creationId xmlns:p14="http://schemas.microsoft.com/office/powerpoint/2010/main" val="2852965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56992"/>
            <a:ext cx="6504980" cy="319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8-3-4 LED </a:t>
            </a:r>
            <a:r>
              <a:rPr lang="zh-TW" altLang="en-US" dirty="0"/>
              <a:t>數位電壓表實習</a:t>
            </a:r>
          </a:p>
          <a:p>
            <a:pPr lvl="4">
              <a:buFont typeface="+mj-ea"/>
              <a:buAutoNum type="ea1ChtPeriod"/>
            </a:pPr>
            <a:r>
              <a:rPr lang="zh-TW" altLang="en-US" b="1" dirty="0"/>
              <a:t>功能說明</a:t>
            </a:r>
            <a:endParaRPr lang="en-US" altLang="zh-TW" b="1" dirty="0"/>
          </a:p>
          <a:p>
            <a:pPr lvl="4">
              <a:buFont typeface="+mj-ea"/>
              <a:buAutoNum type="ea1ChtPeriod"/>
            </a:pPr>
            <a:endParaRPr lang="en-US" altLang="zh-TW" b="1" dirty="0"/>
          </a:p>
          <a:p>
            <a:pPr lvl="4">
              <a:buFont typeface="+mj-ea"/>
              <a:buAutoNum type="ea1ChtPeriod"/>
            </a:pPr>
            <a:endParaRPr lang="en-US" altLang="zh-TW" b="1" dirty="0"/>
          </a:p>
          <a:p>
            <a:pPr lvl="4">
              <a:buFont typeface="+mj-ea"/>
              <a:buAutoNum type="ea1ChtPeriod"/>
            </a:pPr>
            <a:endParaRPr lang="en-US" altLang="zh-TW" b="1" dirty="0"/>
          </a:p>
          <a:p>
            <a:pPr lvl="4">
              <a:buFont typeface="+mj-ea"/>
              <a:buAutoNum type="ea1ChtPeriod"/>
            </a:pPr>
            <a:endParaRPr lang="en-US" altLang="zh-TW" b="1" dirty="0"/>
          </a:p>
          <a:p>
            <a:pPr lvl="4">
              <a:buFont typeface="+mj-ea"/>
              <a:buAutoNum type="ea1ChtPeriod"/>
            </a:pPr>
            <a:r>
              <a:rPr lang="zh-TW" altLang="en-US" b="1" dirty="0"/>
              <a:t>電路接線圖</a:t>
            </a:r>
            <a:endParaRPr lang="en-US" altLang="zh-TW" b="1" dirty="0"/>
          </a:p>
          <a:p>
            <a:pPr lvl="4">
              <a:buFont typeface="+mj-ea"/>
              <a:buAutoNum type="ea1ChtPeriod"/>
            </a:pPr>
            <a:endParaRPr lang="en-US" altLang="zh-TW" b="1" dirty="0"/>
          </a:p>
          <a:p>
            <a:pPr lvl="4">
              <a:buFont typeface="+mj-ea"/>
              <a:buAutoNum type="ea1ChtPeriod"/>
            </a:pPr>
            <a:endParaRPr lang="en-US" altLang="zh-TW" b="1" dirty="0"/>
          </a:p>
          <a:p>
            <a:pPr lvl="4">
              <a:buFont typeface="+mj-ea"/>
              <a:buAutoNum type="ea1ChtPeriod"/>
            </a:pPr>
            <a:endParaRPr lang="en-US" altLang="zh-TW" b="1" dirty="0"/>
          </a:p>
          <a:p>
            <a:pPr lvl="4">
              <a:buFont typeface="+mj-ea"/>
              <a:buAutoNum type="ea1ChtPeriod"/>
            </a:pPr>
            <a:endParaRPr lang="zh-TW" altLang="en-US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86" y="1412776"/>
            <a:ext cx="5271526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7334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4">
              <a:buFont typeface="+mj-ea"/>
              <a:buAutoNum type="ea1ChtPeriod" startAt="3"/>
            </a:pPr>
            <a:r>
              <a:rPr lang="zh-TW" altLang="en-US" b="1" dirty="0"/>
              <a:t>程式：</a:t>
            </a:r>
            <a:r>
              <a:rPr lang="en-US" altLang="zh-TW" b="1" dirty="0"/>
              <a:t>ch8_4.ino</a:t>
            </a:r>
            <a:endParaRPr lang="zh-TW" altLang="en-US" b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340768"/>
            <a:ext cx="8221675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8010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b="1" dirty="0"/>
              <a:t>練習</a:t>
            </a:r>
            <a:endParaRPr lang="en-US" altLang="zh-TW" b="1" dirty="0"/>
          </a:p>
          <a:p>
            <a:pPr marL="529200" lvl="4" indent="-457200"/>
            <a:r>
              <a:rPr lang="zh-TW" altLang="en-US" dirty="0"/>
              <a:t>使用</a:t>
            </a:r>
            <a:r>
              <a:rPr lang="en-US" altLang="zh-TW" dirty="0"/>
              <a:t>Arduino </a:t>
            </a:r>
            <a:r>
              <a:rPr lang="zh-TW" altLang="en-US" dirty="0"/>
              <a:t>板讀取</a:t>
            </a:r>
            <a:r>
              <a:rPr lang="en-US" altLang="zh-TW" dirty="0"/>
              <a:t>A0 </a:t>
            </a:r>
            <a:r>
              <a:rPr lang="zh-TW" altLang="en-US" dirty="0"/>
              <a:t>類比電壓值</a:t>
            </a:r>
            <a:r>
              <a:rPr lang="en-US" altLang="zh-TW" dirty="0"/>
              <a:t>0~5V</a:t>
            </a:r>
            <a:r>
              <a:rPr lang="zh-TW" altLang="en-US" dirty="0"/>
              <a:t>，依電壓值大小</a:t>
            </a:r>
            <a:r>
              <a:rPr lang="zh-TW" altLang="en-US" b="1" dirty="0"/>
              <a:t>閃爍</a:t>
            </a:r>
            <a:r>
              <a:rPr lang="zh-TW" altLang="en-US" dirty="0"/>
              <a:t>點亮如圖</a:t>
            </a:r>
            <a:r>
              <a:rPr lang="en-US" altLang="zh-TW" dirty="0"/>
              <a:t>8-7 </a:t>
            </a:r>
            <a:r>
              <a:rPr lang="zh-TW" altLang="en-US" dirty="0"/>
              <a:t>所示</a:t>
            </a:r>
            <a:r>
              <a:rPr lang="en-US" altLang="zh-TW" dirty="0"/>
              <a:t>LED</a:t>
            </a:r>
            <a:r>
              <a:rPr lang="zh-TW" altLang="en-US" dirty="0"/>
              <a:t>排（</a:t>
            </a:r>
            <a:r>
              <a:rPr lang="en-US" altLang="zh-TW" dirty="0"/>
              <a:t>bar</a:t>
            </a:r>
            <a:r>
              <a:rPr lang="zh-TW" altLang="en-US" dirty="0"/>
              <a:t>）。</a:t>
            </a:r>
          </a:p>
          <a:p>
            <a:pPr marL="529200" lvl="4" indent="-457200"/>
            <a:r>
              <a:rPr lang="zh-TW" altLang="en-US" dirty="0"/>
              <a:t>使用</a:t>
            </a:r>
            <a:r>
              <a:rPr lang="en-US" altLang="zh-TW" dirty="0"/>
              <a:t>Arduino </a:t>
            </a:r>
            <a:r>
              <a:rPr lang="zh-TW" altLang="en-US" dirty="0"/>
              <a:t>板讀取類比電壓值</a:t>
            </a:r>
            <a:r>
              <a:rPr lang="en-US" altLang="zh-TW" dirty="0"/>
              <a:t>0~5V</a:t>
            </a:r>
            <a:r>
              <a:rPr lang="zh-TW" altLang="en-US" dirty="0"/>
              <a:t>，並以</a:t>
            </a:r>
            <a:r>
              <a:rPr lang="en-US" altLang="zh-TW" dirty="0"/>
              <a:t>10 </a:t>
            </a:r>
            <a:r>
              <a:rPr lang="zh-TW" altLang="en-US" dirty="0"/>
              <a:t>個</a:t>
            </a:r>
            <a:r>
              <a:rPr lang="en-US" altLang="zh-TW" dirty="0"/>
              <a:t>LED </a:t>
            </a:r>
            <a:r>
              <a:rPr lang="zh-TW" altLang="en-US" dirty="0"/>
              <a:t>排單燈顯示對應的類比電壓值，每個</a:t>
            </a:r>
            <a:r>
              <a:rPr lang="en-US" altLang="zh-TW" dirty="0"/>
              <a:t>LED </a:t>
            </a:r>
            <a:r>
              <a:rPr lang="zh-TW" altLang="en-US" dirty="0"/>
              <a:t>代表</a:t>
            </a:r>
            <a:r>
              <a:rPr lang="en-US" altLang="zh-TW" dirty="0"/>
              <a:t>0.5V </a:t>
            </a:r>
            <a:r>
              <a:rPr lang="zh-TW" altLang="en-US" dirty="0"/>
              <a:t>電壓刻度。如圖</a:t>
            </a:r>
            <a:r>
              <a:rPr lang="en-US" altLang="zh-TW" dirty="0"/>
              <a:t>8-9 </a:t>
            </a:r>
            <a:r>
              <a:rPr lang="zh-TW" altLang="en-US" dirty="0"/>
              <a:t>所示為類比電壓</a:t>
            </a:r>
            <a:r>
              <a:rPr lang="en-US" altLang="zh-TW" dirty="0"/>
              <a:t>3V </a:t>
            </a:r>
            <a:r>
              <a:rPr lang="zh-TW" altLang="en-US" dirty="0"/>
              <a:t>時，</a:t>
            </a:r>
            <a:r>
              <a:rPr lang="en-US" altLang="zh-TW" dirty="0"/>
              <a:t>LED </a:t>
            </a:r>
            <a:r>
              <a:rPr lang="zh-TW" altLang="en-US" dirty="0"/>
              <a:t>的點亮情形。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284984"/>
            <a:ext cx="302895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2253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7"/>
          </p:nvPr>
        </p:nvSpPr>
        <p:spPr>
          <a:xfrm>
            <a:off x="1619672" y="3529887"/>
            <a:ext cx="7352414" cy="1143008"/>
          </a:xfrm>
        </p:spPr>
        <p:txBody>
          <a:bodyPr/>
          <a:lstStyle/>
          <a:p>
            <a:r>
              <a:rPr lang="en-US" altLang="zh-TW" dirty="0">
                <a:hlinkClick r:id="rId2" action="ppaction://hlinksldjump"/>
              </a:rPr>
              <a:t>8-1 </a:t>
            </a:r>
            <a:r>
              <a:rPr lang="zh-TW" altLang="en-US" dirty="0">
                <a:hlinkClick r:id="rId2" action="ppaction://hlinksldjump"/>
              </a:rPr>
              <a:t>認識類比</a:t>
            </a:r>
            <a:r>
              <a:rPr lang="en-US" altLang="zh-TW" dirty="0">
                <a:hlinkClick r:id="rId2" action="ppaction://hlinksldjump"/>
              </a:rPr>
              <a:t>/</a:t>
            </a:r>
            <a:r>
              <a:rPr lang="zh-TW" altLang="en-US" dirty="0">
                <a:hlinkClick r:id="rId2" action="ppaction://hlinksldjump"/>
              </a:rPr>
              <a:t>數位</a:t>
            </a:r>
            <a:r>
              <a:rPr lang="en-US" altLang="zh-TW" dirty="0">
                <a:hlinkClick r:id="rId2" action="ppaction://hlinksldjump"/>
              </a:rPr>
              <a:t>(A/D)</a:t>
            </a:r>
            <a:r>
              <a:rPr lang="zh-TW" altLang="en-US" dirty="0">
                <a:hlinkClick r:id="rId2" action="ppaction://hlinksldjump"/>
              </a:rPr>
              <a:t>轉換</a:t>
            </a:r>
            <a:endParaRPr lang="zh-TW" altLang="en-US" dirty="0"/>
          </a:p>
          <a:p>
            <a:r>
              <a:rPr lang="en-US" altLang="zh-TW" dirty="0">
                <a:hlinkClick r:id="rId3" action="ppaction://hlinksldjump"/>
              </a:rPr>
              <a:t>8-2 </a:t>
            </a:r>
            <a:r>
              <a:rPr lang="zh-TW" altLang="en-US" dirty="0">
                <a:hlinkClick r:id="rId3" action="ppaction://hlinksldjump"/>
              </a:rPr>
              <a:t>函式說明</a:t>
            </a:r>
            <a:endParaRPr lang="zh-TW" altLang="en-US" dirty="0"/>
          </a:p>
          <a:p>
            <a:r>
              <a:rPr lang="en-US" altLang="zh-TW" dirty="0">
                <a:hlinkClick r:id="rId4" action="ppaction://hlinksldjump"/>
              </a:rPr>
              <a:t>8-3 </a:t>
            </a:r>
            <a:r>
              <a:rPr lang="zh-TW" altLang="en-US" dirty="0">
                <a:hlinkClick r:id="rId4" action="ppaction://hlinksldjump"/>
              </a:rPr>
              <a:t>實作練習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TW" altLang="en-US" dirty="0"/>
              <a:t>感測器實習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08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0309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8-3-5 </a:t>
            </a:r>
            <a:r>
              <a:rPr lang="zh-TW" altLang="en-US" dirty="0"/>
              <a:t>光線偵測實習</a:t>
            </a:r>
          </a:p>
          <a:p>
            <a:pPr lvl="4">
              <a:buFont typeface="+mj-ea"/>
              <a:buAutoNum type="ea1ChtPeriod"/>
            </a:pPr>
            <a:r>
              <a:rPr lang="zh-TW" altLang="en-US" b="1" dirty="0"/>
              <a:t>功能說明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8-11 </a:t>
            </a:r>
            <a:r>
              <a:rPr lang="zh-TW" altLang="en-US" dirty="0"/>
              <a:t>所示電路接線圖，使用</a:t>
            </a:r>
            <a:r>
              <a:rPr lang="en-US" altLang="zh-TW" dirty="0"/>
              <a:t>Arduino </a:t>
            </a:r>
            <a:r>
              <a:rPr lang="zh-TW" altLang="en-US" dirty="0"/>
              <a:t>板配合光線偵測元件偵測光線的強弱，當光線轉暗至所設定的光度值以下時，點亮</a:t>
            </a:r>
            <a:r>
              <a:rPr lang="en-US" altLang="zh-TW" dirty="0"/>
              <a:t>LED</a:t>
            </a:r>
            <a:r>
              <a:rPr lang="zh-TW" altLang="en-US" dirty="0"/>
              <a:t>，當光線轉強至所設定的光度值以上時，關閉</a:t>
            </a:r>
            <a:r>
              <a:rPr lang="en-US" altLang="zh-TW" dirty="0"/>
              <a:t>LED</a:t>
            </a:r>
            <a:r>
              <a:rPr lang="zh-TW" altLang="en-US" dirty="0"/>
              <a:t>。本例功能如同</a:t>
            </a:r>
            <a:r>
              <a:rPr lang="zh-TW" altLang="en-US" b="1" dirty="0"/>
              <a:t>小夜燈</a:t>
            </a:r>
            <a:r>
              <a:rPr lang="zh-TW" altLang="en-US" dirty="0"/>
              <a:t>或街道燈自動控制器。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924944"/>
            <a:ext cx="561022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2965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4">
              <a:buFont typeface="+mj-ea"/>
              <a:buAutoNum type="ea1ChtPeriod" startAt="2"/>
            </a:pPr>
            <a:r>
              <a:rPr lang="zh-TW" altLang="en-US" b="1" dirty="0"/>
              <a:t>電路接線圖</a:t>
            </a:r>
            <a:endParaRPr lang="en-US" altLang="zh-TW" b="1" dirty="0"/>
          </a:p>
          <a:p>
            <a:pPr lvl="4">
              <a:buFont typeface="+mj-ea"/>
              <a:buAutoNum type="ea1ChtPeriod" startAt="2"/>
            </a:pPr>
            <a:endParaRPr lang="en-US" altLang="zh-TW" b="1" dirty="0"/>
          </a:p>
          <a:p>
            <a:pPr lvl="4">
              <a:buFont typeface="+mj-ea"/>
              <a:buAutoNum type="ea1ChtPeriod" startAt="2"/>
            </a:pPr>
            <a:endParaRPr lang="en-US" altLang="zh-TW" b="1" dirty="0"/>
          </a:p>
          <a:p>
            <a:pPr lvl="4">
              <a:buFont typeface="+mj-ea"/>
              <a:buAutoNum type="ea1ChtPeriod" startAt="2"/>
            </a:pPr>
            <a:endParaRPr lang="en-US" altLang="zh-TW" b="1" dirty="0"/>
          </a:p>
          <a:p>
            <a:pPr lvl="4">
              <a:buFont typeface="+mj-ea"/>
              <a:buAutoNum type="ea1ChtPeriod" startAt="2"/>
            </a:pPr>
            <a:endParaRPr lang="en-US" altLang="zh-TW" b="1" dirty="0"/>
          </a:p>
          <a:p>
            <a:pPr lvl="4">
              <a:buFont typeface="+mj-ea"/>
              <a:buAutoNum type="ea1ChtPeriod" startAt="2"/>
            </a:pPr>
            <a:r>
              <a:rPr lang="zh-TW" altLang="en-US" b="1" dirty="0"/>
              <a:t>程式：</a:t>
            </a:r>
            <a:r>
              <a:rPr lang="en-US" altLang="zh-TW" b="1" dirty="0"/>
              <a:t>ch8_5.ino</a:t>
            </a:r>
            <a:endParaRPr lang="zh-TW" altLang="en-US" b="1" dirty="0"/>
          </a:p>
          <a:p>
            <a:pPr lvl="4">
              <a:buFont typeface="+mj-ea"/>
              <a:buAutoNum type="ea1ChtPeriod" startAt="2"/>
            </a:pPr>
            <a:endParaRPr lang="zh-TW" altLang="en-US" b="1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620688"/>
            <a:ext cx="3965289" cy="2396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328" y="3335153"/>
            <a:ext cx="6516216" cy="3198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7334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b="1" dirty="0"/>
              <a:t>練習</a:t>
            </a:r>
            <a:endParaRPr lang="en-US" altLang="zh-TW" b="1" dirty="0"/>
          </a:p>
          <a:p>
            <a:pPr marL="529200" lvl="4" indent="-457200"/>
            <a:r>
              <a:rPr lang="zh-TW" altLang="en-US" dirty="0"/>
              <a:t>設計自動調光燈，使用</a:t>
            </a:r>
            <a:r>
              <a:rPr lang="en-US" altLang="zh-TW" dirty="0"/>
              <a:t>Arduino </a:t>
            </a:r>
            <a:r>
              <a:rPr lang="zh-TW" altLang="en-US" dirty="0"/>
              <a:t>板配合光線偵測元件偵測光線的強弱控制</a:t>
            </a:r>
            <a:r>
              <a:rPr lang="en-US" altLang="zh-TW" dirty="0"/>
              <a:t>LED </a:t>
            </a:r>
            <a:r>
              <a:rPr lang="zh-TW" altLang="en-US" dirty="0"/>
              <a:t>燈，當光線漸暗，</a:t>
            </a:r>
            <a:r>
              <a:rPr lang="en-US" altLang="zh-TW" dirty="0"/>
              <a:t>LED </a:t>
            </a:r>
            <a:r>
              <a:rPr lang="zh-TW" altLang="en-US" dirty="0"/>
              <a:t>漸亮，當光線漸強，</a:t>
            </a:r>
            <a:r>
              <a:rPr lang="en-US" altLang="zh-TW" dirty="0"/>
              <a:t>LED </a:t>
            </a:r>
            <a:r>
              <a:rPr lang="zh-TW" altLang="en-US" dirty="0"/>
              <a:t>漸暗。</a:t>
            </a:r>
          </a:p>
          <a:p>
            <a:pPr marL="529200" lvl="4" indent="-457200"/>
            <a:r>
              <a:rPr lang="zh-TW" altLang="en-US" dirty="0"/>
              <a:t>設計自動調光燈，使用</a:t>
            </a:r>
            <a:r>
              <a:rPr lang="en-US" altLang="zh-TW" dirty="0"/>
              <a:t>Arduino </a:t>
            </a:r>
            <a:r>
              <a:rPr lang="zh-TW" altLang="en-US" dirty="0"/>
              <a:t>板配合</a:t>
            </a:r>
            <a:r>
              <a:rPr lang="en-US" altLang="zh-TW" dirty="0"/>
              <a:t>CDS </a:t>
            </a:r>
            <a:r>
              <a:rPr lang="zh-TW" altLang="en-US" dirty="0"/>
              <a:t>元件偵測光線的強弱控制串列式全彩</a:t>
            </a:r>
            <a:r>
              <a:rPr lang="en-US" altLang="zh-TW" dirty="0"/>
              <a:t>LED </a:t>
            </a:r>
            <a:r>
              <a:rPr lang="zh-TW" altLang="en-US" dirty="0"/>
              <a:t>燈，當光線漸暗，</a:t>
            </a:r>
            <a:r>
              <a:rPr lang="en-US" altLang="zh-TW" dirty="0"/>
              <a:t>LED </a:t>
            </a:r>
            <a:r>
              <a:rPr lang="zh-TW" altLang="en-US" dirty="0"/>
              <a:t>漸亮，當光線漸強，</a:t>
            </a:r>
            <a:r>
              <a:rPr lang="en-US" altLang="zh-TW" dirty="0"/>
              <a:t>LED </a:t>
            </a:r>
            <a:r>
              <a:rPr lang="zh-TW" altLang="en-US" dirty="0"/>
              <a:t>漸暗。</a:t>
            </a:r>
          </a:p>
        </p:txBody>
      </p:sp>
    </p:spTree>
    <p:extLst>
      <p:ext uri="{BB962C8B-B14F-4D97-AF65-F5344CB8AC3E}">
        <p14:creationId xmlns:p14="http://schemas.microsoft.com/office/powerpoint/2010/main" val="3684388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871" y="4181678"/>
            <a:ext cx="5021361" cy="234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8-3-6 </a:t>
            </a:r>
            <a:r>
              <a:rPr lang="zh-TW" altLang="en-US" dirty="0"/>
              <a:t>移動偵測實習</a:t>
            </a:r>
          </a:p>
          <a:p>
            <a:pPr lvl="4">
              <a:buFont typeface="+mj-ea"/>
              <a:buAutoNum type="ea1ChtPeriod"/>
            </a:pPr>
            <a:r>
              <a:rPr lang="zh-TW" altLang="en-US" b="1" dirty="0"/>
              <a:t>功能說明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8-13 </a:t>
            </a:r>
            <a:r>
              <a:rPr lang="zh-TW" altLang="en-US" dirty="0"/>
              <a:t>所示電路接線圖，使用</a:t>
            </a:r>
            <a:r>
              <a:rPr lang="en-US" altLang="zh-TW" dirty="0"/>
              <a:t>Arduino </a:t>
            </a:r>
            <a:r>
              <a:rPr lang="zh-TW" altLang="en-US" dirty="0"/>
              <a:t>板配合移動偵測器偵測人員移動，當有人靠近時，</a:t>
            </a:r>
            <a:r>
              <a:rPr lang="en-US" altLang="zh-TW" dirty="0"/>
              <a:t>LED </a:t>
            </a:r>
            <a:r>
              <a:rPr lang="zh-TW" altLang="en-US" dirty="0"/>
              <a:t>閃爍警示，當無人靠近時，</a:t>
            </a:r>
            <a:r>
              <a:rPr lang="en-US" altLang="zh-TW" dirty="0"/>
              <a:t>LED </a:t>
            </a:r>
            <a:r>
              <a:rPr lang="zh-TW" altLang="en-US" dirty="0"/>
              <a:t>不亮。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4">
              <a:buFont typeface="+mj-ea"/>
              <a:buAutoNum type="ea1ChtPeriod" startAt="2"/>
            </a:pPr>
            <a:r>
              <a:rPr lang="zh-TW" altLang="en-US" b="1" dirty="0"/>
              <a:t>電路接線圖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420888"/>
            <a:ext cx="4373289" cy="1545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2253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4">
              <a:buFont typeface="+mj-ea"/>
              <a:buAutoNum type="ea1ChtPeriod" startAt="3"/>
            </a:pPr>
            <a:r>
              <a:rPr lang="zh-TW" altLang="en-US" b="1" dirty="0"/>
              <a:t>程式：</a:t>
            </a:r>
            <a:r>
              <a:rPr lang="en-US" altLang="zh-TW" b="1" dirty="0"/>
              <a:t>ch8_6.ino</a:t>
            </a:r>
            <a:endParaRPr lang="zh-TW" altLang="en-US" b="1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24744"/>
            <a:ext cx="7272808" cy="554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8010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b="1" dirty="0"/>
              <a:t>練習</a:t>
            </a:r>
            <a:endParaRPr lang="en-US" altLang="zh-TW" b="1" dirty="0"/>
          </a:p>
          <a:p>
            <a:pPr marL="529200" lvl="4" indent="-457200"/>
            <a:r>
              <a:rPr lang="zh-TW" altLang="en-US" dirty="0"/>
              <a:t>設計</a:t>
            </a:r>
            <a:r>
              <a:rPr lang="en-US" altLang="zh-TW" dirty="0"/>
              <a:t>Arduino </a:t>
            </a:r>
            <a:r>
              <a:rPr lang="zh-TW" altLang="en-US" dirty="0"/>
              <a:t>程式，使用</a:t>
            </a:r>
            <a:r>
              <a:rPr lang="en-US" altLang="zh-TW" dirty="0"/>
              <a:t>Arduino </a:t>
            </a:r>
            <a:r>
              <a:rPr lang="zh-TW" altLang="en-US" dirty="0"/>
              <a:t>板配合移動偵測器偵測人的移動，當有人靠近時，點亮</a:t>
            </a:r>
            <a:r>
              <a:rPr lang="en-US" altLang="zh-TW" dirty="0"/>
              <a:t>LED</a:t>
            </a:r>
            <a:r>
              <a:rPr lang="zh-TW" altLang="en-US" dirty="0"/>
              <a:t>，當無人靠近時，關閉</a:t>
            </a:r>
            <a:r>
              <a:rPr lang="en-US" altLang="zh-TW" dirty="0"/>
              <a:t>LED</a:t>
            </a:r>
            <a:r>
              <a:rPr lang="zh-TW" altLang="en-US" dirty="0"/>
              <a:t>。</a:t>
            </a:r>
          </a:p>
          <a:p>
            <a:pPr marL="529200" lvl="4" indent="-457200"/>
            <a:r>
              <a:rPr lang="zh-TW" altLang="en-US" dirty="0"/>
              <a:t>設計</a:t>
            </a:r>
            <a:r>
              <a:rPr lang="en-US" altLang="zh-TW" dirty="0"/>
              <a:t>Arduino </a:t>
            </a:r>
            <a:r>
              <a:rPr lang="zh-TW" altLang="en-US" dirty="0"/>
              <a:t>程式，配合移動偵測器設計自動小夜燈，當有人靠近時，點亮</a:t>
            </a:r>
            <a:r>
              <a:rPr lang="en-US" altLang="zh-TW" dirty="0"/>
              <a:t>LED 20</a:t>
            </a:r>
            <a:r>
              <a:rPr lang="zh-TW" altLang="en-US" dirty="0"/>
              <a:t>秒後關閉，當無人靠近時，關閉</a:t>
            </a:r>
            <a:r>
              <a:rPr lang="en-US" altLang="zh-TW" dirty="0"/>
              <a:t>LED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7976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sz="2700" dirty="0"/>
              <a:t>8-3-7 </a:t>
            </a:r>
            <a:r>
              <a:rPr lang="zh-TW" altLang="en-US" sz="2700" dirty="0"/>
              <a:t>距離測量實習</a:t>
            </a:r>
            <a:r>
              <a:rPr lang="en-US" altLang="zh-TW" sz="2700" dirty="0"/>
              <a:t>—</a:t>
            </a:r>
            <a:r>
              <a:rPr lang="zh-TW" altLang="en-US" sz="2700" dirty="0"/>
              <a:t>使用</a:t>
            </a:r>
            <a:r>
              <a:rPr lang="en-US" altLang="zh-TW" sz="2700" dirty="0"/>
              <a:t>PING)))</a:t>
            </a:r>
            <a:r>
              <a:rPr lang="en-US" altLang="zh-TW" sz="2700" baseline="30000" dirty="0"/>
              <a:t>TM</a:t>
            </a:r>
            <a:r>
              <a:rPr lang="en-US" altLang="zh-TW" sz="2700" dirty="0"/>
              <a:t> </a:t>
            </a:r>
            <a:r>
              <a:rPr lang="zh-TW" altLang="en-US" sz="2700" dirty="0"/>
              <a:t>超音波感測器</a:t>
            </a:r>
          </a:p>
          <a:p>
            <a:pPr lvl="4">
              <a:buFont typeface="+mj-ea"/>
              <a:buAutoNum type="ea1ChtPeriod"/>
            </a:pPr>
            <a:r>
              <a:rPr lang="zh-TW" altLang="en-US" b="1" dirty="0"/>
              <a:t>功能說明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8-17 </a:t>
            </a:r>
            <a:r>
              <a:rPr lang="zh-TW" altLang="en-US" dirty="0"/>
              <a:t>所示電路接線圖，使用</a:t>
            </a:r>
            <a:r>
              <a:rPr lang="en-US" altLang="zh-TW" dirty="0"/>
              <a:t>PING)))</a:t>
            </a:r>
            <a:r>
              <a:rPr lang="en-US" altLang="zh-TW" baseline="30000" dirty="0"/>
              <a:t>TM</a:t>
            </a:r>
            <a:r>
              <a:rPr lang="en-US" altLang="zh-TW" dirty="0"/>
              <a:t> </a:t>
            </a:r>
            <a:r>
              <a:rPr lang="zh-TW" altLang="en-US" dirty="0"/>
              <a:t>超音波感測器，測量物體的距離，並且將測量距離（單位：公分）顯示在序列埠監控視窗中。另外以</a:t>
            </a:r>
            <a:r>
              <a:rPr lang="en-US" altLang="zh-TW" dirty="0"/>
              <a:t>LED </a:t>
            </a:r>
            <a:r>
              <a:rPr lang="zh-TW" altLang="en-US" dirty="0"/>
              <a:t>來指示物體距離遠近，當物體愈靠近，則</a:t>
            </a:r>
            <a:r>
              <a:rPr lang="en-US" altLang="zh-TW" dirty="0"/>
              <a:t>LED </a:t>
            </a:r>
            <a:r>
              <a:rPr lang="zh-TW" altLang="en-US" dirty="0"/>
              <a:t>閃爍速度變快；反之當物體愈遠離，則</a:t>
            </a:r>
            <a:r>
              <a:rPr lang="en-US" altLang="zh-TW" dirty="0"/>
              <a:t>LED </a:t>
            </a:r>
            <a:r>
              <a:rPr lang="zh-TW" altLang="en-US" dirty="0"/>
              <a:t>閃爍速度變慢。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140968"/>
            <a:ext cx="6432004" cy="2478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6118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zh-TW" dirty="0"/>
              <a:t>1. </a:t>
            </a:r>
            <a:r>
              <a:rPr lang="zh-TW" altLang="en-US" dirty="0"/>
              <a:t>工作原理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8-15 </a:t>
            </a:r>
            <a:r>
              <a:rPr lang="zh-TW" altLang="en-US" dirty="0"/>
              <a:t>所示</a:t>
            </a:r>
            <a:r>
              <a:rPr lang="en-US" altLang="zh-TW" dirty="0"/>
              <a:t>PING)))</a:t>
            </a:r>
            <a:r>
              <a:rPr lang="en-US" altLang="zh-TW" baseline="30000" dirty="0"/>
              <a:t>TM </a:t>
            </a:r>
            <a:r>
              <a:rPr lang="zh-TW" altLang="en-US" dirty="0"/>
              <a:t>超音波模組的工作原理，首先</a:t>
            </a:r>
            <a:r>
              <a:rPr lang="en-US" altLang="zh-TW" dirty="0"/>
              <a:t>Arduino Uno </a:t>
            </a:r>
            <a:r>
              <a:rPr lang="zh-TW" altLang="en-US" dirty="0"/>
              <a:t>板必須先產生至少維持</a:t>
            </a:r>
            <a:r>
              <a:rPr lang="en-US" altLang="zh-TW" dirty="0"/>
              <a:t>2 </a:t>
            </a:r>
            <a:r>
              <a:rPr lang="zh-TW" altLang="en-US" dirty="0"/>
              <a:t>微秒（典型值</a:t>
            </a:r>
            <a:r>
              <a:rPr lang="en-US" altLang="zh-TW" dirty="0"/>
              <a:t>5 </a:t>
            </a:r>
            <a:r>
              <a:rPr lang="zh-TW" altLang="en-US" dirty="0"/>
              <a:t>微秒）</a:t>
            </a:r>
            <a:r>
              <a:rPr lang="zh-TW" altLang="en-US" b="1" dirty="0"/>
              <a:t>高電位啟動脈波</a:t>
            </a:r>
            <a:r>
              <a:rPr lang="zh-TW" altLang="en-US" dirty="0"/>
              <a:t>至</a:t>
            </a:r>
            <a:r>
              <a:rPr lang="en-US" altLang="zh-TW" dirty="0"/>
              <a:t>PING)))</a:t>
            </a:r>
            <a:r>
              <a:rPr lang="en-US" altLang="zh-TW" baseline="30000" dirty="0"/>
              <a:t>TM</a:t>
            </a:r>
            <a:r>
              <a:rPr lang="en-US" altLang="zh-TW" dirty="0"/>
              <a:t> </a:t>
            </a:r>
            <a:r>
              <a:rPr lang="zh-TW" altLang="en-US" dirty="0"/>
              <a:t>超音波模組的</a:t>
            </a:r>
            <a:r>
              <a:rPr lang="en-US" altLang="zh-TW" dirty="0"/>
              <a:t>SIG </a:t>
            </a:r>
            <a:r>
              <a:rPr lang="zh-TW" altLang="en-US" dirty="0"/>
              <a:t>腳。當超音波模組接收到啟動脈波後，會發射</a:t>
            </a:r>
            <a:r>
              <a:rPr lang="en-US" altLang="zh-TW" dirty="0"/>
              <a:t>200</a:t>
            </a:r>
            <a:r>
              <a:rPr lang="zh-TW" altLang="en-US" dirty="0"/>
              <a:t>  </a:t>
            </a:r>
            <a:r>
              <a:rPr lang="en-US" altLang="zh-TW" dirty="0"/>
              <a:t>@40kHz </a:t>
            </a:r>
            <a:r>
              <a:rPr lang="zh-TW" altLang="en-US" dirty="0"/>
              <a:t>超音波訊號至物體端，所謂</a:t>
            </a:r>
            <a:r>
              <a:rPr lang="en-US" altLang="zh-TW" dirty="0"/>
              <a:t>200</a:t>
            </a:r>
            <a:r>
              <a:rPr lang="zh-TW" altLang="en-US" dirty="0"/>
              <a:t> </a:t>
            </a:r>
            <a:r>
              <a:rPr lang="en-US" altLang="zh-TW" dirty="0"/>
              <a:t>@40kHz </a:t>
            </a:r>
            <a:r>
              <a:rPr lang="zh-TW" altLang="en-US" dirty="0"/>
              <a:t>是指頻率</a:t>
            </a:r>
            <a:r>
              <a:rPr lang="en-US" altLang="zh-TW" dirty="0"/>
              <a:t>40kHz </a:t>
            </a:r>
            <a:r>
              <a:rPr lang="zh-TW" altLang="en-US" dirty="0"/>
              <a:t>的脈波連續發射</a:t>
            </a:r>
            <a:r>
              <a:rPr lang="en-US" altLang="zh-TW" dirty="0"/>
              <a:t>200</a:t>
            </a:r>
            <a:r>
              <a:rPr lang="zh-TW" altLang="en-US" dirty="0"/>
              <a:t> 。當超音波訊號經由物體反射回到超音波模組時，超音波感測器再由</a:t>
            </a:r>
            <a:r>
              <a:rPr lang="en-US" altLang="zh-TW" dirty="0"/>
              <a:t>SIG </a:t>
            </a:r>
            <a:r>
              <a:rPr lang="zh-TW" altLang="en-US" dirty="0"/>
              <a:t>腳回傳一個</a:t>
            </a:r>
            <a:r>
              <a:rPr lang="en-US" altLang="zh-TW" dirty="0"/>
              <a:t>PWM </a:t>
            </a:r>
            <a:r>
              <a:rPr lang="zh-TW" altLang="en-US" dirty="0"/>
              <a:t>訊號給</a:t>
            </a:r>
            <a:r>
              <a:rPr lang="en-US" altLang="zh-TW" dirty="0"/>
              <a:t>Arduino Uno </a:t>
            </a:r>
            <a:r>
              <a:rPr lang="zh-TW" altLang="en-US" dirty="0"/>
              <a:t>板，</a:t>
            </a:r>
            <a:r>
              <a:rPr lang="en-US" altLang="zh-TW" b="1" dirty="0"/>
              <a:t>PWM </a:t>
            </a:r>
            <a:r>
              <a:rPr lang="zh-TW" altLang="en-US" b="1" dirty="0"/>
              <a:t>回應訊號的脈寬時間與超音波傳遞的來回距離成正比</a:t>
            </a:r>
            <a:r>
              <a:rPr lang="zh-TW" altLang="en-US" dirty="0"/>
              <a:t>，最小值</a:t>
            </a:r>
            <a:r>
              <a:rPr lang="en-US" altLang="zh-TW" dirty="0"/>
              <a:t>115 </a:t>
            </a:r>
            <a:r>
              <a:rPr lang="zh-TW" altLang="en-US" dirty="0"/>
              <a:t>微秒，最大值</a:t>
            </a:r>
            <a:r>
              <a:rPr lang="en-US" altLang="zh-TW" dirty="0"/>
              <a:t>18500 </a:t>
            </a:r>
            <a:r>
              <a:rPr lang="zh-TW" altLang="en-US" dirty="0"/>
              <a:t>微秒。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20888"/>
            <a:ext cx="2857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420888"/>
            <a:ext cx="2857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802260"/>
            <a:ext cx="2857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175" y="4149080"/>
            <a:ext cx="5584676" cy="2234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103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77072"/>
            <a:ext cx="6035774" cy="246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zh-TW" dirty="0"/>
              <a:t>2. </a:t>
            </a:r>
            <a:r>
              <a:rPr lang="zh-TW" altLang="en-US" dirty="0"/>
              <a:t>物體定位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4">
              <a:buFont typeface="+mj-ea"/>
              <a:buAutoNum type="ea1ChtPeriod" startAt="2"/>
            </a:pPr>
            <a:r>
              <a:rPr lang="zh-TW" altLang="en-US" b="1" dirty="0">
                <a:latin typeface="DFYuan-W5-WIN-BF"/>
              </a:rPr>
              <a:t>電路接線圖</a:t>
            </a:r>
            <a:endParaRPr lang="zh-TW" altLang="en-US" b="1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4" y="1196752"/>
            <a:ext cx="8316416" cy="26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7833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4">
              <a:buFont typeface="+mj-ea"/>
              <a:buAutoNum type="ea1ChtPeriod" startAt="3"/>
            </a:pPr>
            <a:r>
              <a:rPr lang="zh-TW" altLang="en-US" b="1" dirty="0"/>
              <a:t>程式：</a:t>
            </a:r>
            <a:r>
              <a:rPr lang="en-US" altLang="zh-TW" b="1" dirty="0"/>
              <a:t>ch8_7.ino</a:t>
            </a:r>
            <a:endParaRPr lang="zh-TW" altLang="en-US" b="1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056784" cy="5673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9984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在自然界中諸如光、溫度、溼度、壓力、流量、位移等物理量，必須透過</a:t>
            </a:r>
            <a:r>
              <a:rPr lang="zh-TW" altLang="en-US" b="1" dirty="0"/>
              <a:t>感測器（</a:t>
            </a:r>
            <a:r>
              <a:rPr lang="en-US" altLang="zh-TW" b="1" dirty="0"/>
              <a:t>sensor</a:t>
            </a:r>
            <a:r>
              <a:rPr lang="zh-TW" altLang="en-US" b="1" dirty="0"/>
              <a:t>）</a:t>
            </a:r>
            <a:r>
              <a:rPr lang="zh-TW" altLang="en-US" dirty="0"/>
              <a:t>先將其轉換成電壓或電流等電氣信號，而感測器的輸出電氣信號通常很小，只有數   </a:t>
            </a:r>
            <a:r>
              <a:rPr lang="en-US" altLang="zh-TW" dirty="0"/>
              <a:t>    </a:t>
            </a:r>
            <a:r>
              <a:rPr lang="zh-TW" altLang="en-US" dirty="0"/>
              <a:t>或數 </a:t>
            </a:r>
            <a:r>
              <a:rPr lang="en-US" altLang="zh-TW" dirty="0"/>
              <a:t>  </a:t>
            </a:r>
            <a:r>
              <a:rPr lang="zh-TW" altLang="en-US" dirty="0"/>
              <a:t>，必須再經過放大整形、溫度補償等，才能反應此一物理變化量。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 </a:t>
            </a:r>
            <a:r>
              <a:rPr lang="zh-TW" altLang="en-US" dirty="0"/>
              <a:t>認識類比</a:t>
            </a:r>
            <a:r>
              <a:rPr lang="en-US" altLang="zh-TW" dirty="0"/>
              <a:t>/</a:t>
            </a:r>
            <a:r>
              <a:rPr lang="zh-TW" altLang="en-US" dirty="0"/>
              <a:t>數位（</a:t>
            </a:r>
            <a:r>
              <a:rPr lang="en-US" altLang="zh-TW" dirty="0"/>
              <a:t>A/D</a:t>
            </a:r>
            <a:r>
              <a:rPr lang="zh-TW" altLang="en-US" dirty="0"/>
              <a:t>）轉換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96" y="2996952"/>
            <a:ext cx="7656513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132856"/>
            <a:ext cx="3905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132856"/>
            <a:ext cx="4000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5067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764704"/>
            <a:ext cx="7239204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2965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b="1" dirty="0"/>
              <a:t>練習</a:t>
            </a:r>
            <a:endParaRPr lang="en-US" altLang="zh-TW" b="1" dirty="0"/>
          </a:p>
          <a:p>
            <a:pPr marL="529200" lvl="4" indent="-457200"/>
            <a:r>
              <a:rPr lang="zh-TW" altLang="en-US" dirty="0"/>
              <a:t>使用</a:t>
            </a:r>
            <a:r>
              <a:rPr lang="en-US" altLang="zh-TW" dirty="0"/>
              <a:t>PING)))</a:t>
            </a:r>
            <a:r>
              <a:rPr lang="en-US" altLang="zh-TW" baseline="30000" dirty="0"/>
              <a:t>TM</a:t>
            </a:r>
            <a:r>
              <a:rPr lang="en-US" altLang="zh-TW" dirty="0"/>
              <a:t> </a:t>
            </a:r>
            <a:r>
              <a:rPr lang="zh-TW" altLang="en-US" dirty="0"/>
              <a:t>超音波距離感測器，測量物體的距離，並且以序列埠監控視窗顯示距離（單位：英吋）。另外以</a:t>
            </a:r>
            <a:r>
              <a:rPr lang="en-US" altLang="zh-TW" dirty="0"/>
              <a:t>LED</a:t>
            </a:r>
            <a:r>
              <a:rPr lang="zh-TW" altLang="en-US" dirty="0"/>
              <a:t>（</a:t>
            </a:r>
            <a:r>
              <a:rPr lang="en-US" altLang="zh-TW" dirty="0"/>
              <a:t>D13</a:t>
            </a:r>
            <a:r>
              <a:rPr lang="zh-TW" altLang="en-US" dirty="0"/>
              <a:t>）來指示物體距離遠近，當物體愈靠近，則</a:t>
            </a:r>
            <a:r>
              <a:rPr lang="en-US" altLang="zh-TW" dirty="0"/>
              <a:t>LED </a:t>
            </a:r>
            <a:r>
              <a:rPr lang="zh-TW" altLang="en-US" dirty="0"/>
              <a:t>閃爍速度變快；反之當物體愈遠離，則</a:t>
            </a:r>
            <a:r>
              <a:rPr lang="en-US" altLang="zh-TW" dirty="0"/>
              <a:t>LED </a:t>
            </a:r>
            <a:r>
              <a:rPr lang="zh-TW" altLang="en-US" dirty="0"/>
              <a:t>閃爍速度變慢。</a:t>
            </a:r>
          </a:p>
          <a:p>
            <a:pPr marL="529200" lvl="4" indent="-457200"/>
            <a:r>
              <a:rPr lang="zh-TW" altLang="en-US" dirty="0"/>
              <a:t>如圖</a:t>
            </a:r>
            <a:r>
              <a:rPr lang="en-US" altLang="zh-TW" dirty="0"/>
              <a:t>8-18 </a:t>
            </a:r>
            <a:r>
              <a:rPr lang="zh-TW" altLang="en-US" dirty="0"/>
              <a:t>所示電路接線圖，使用</a:t>
            </a:r>
            <a:r>
              <a:rPr lang="en-US" altLang="zh-TW" dirty="0"/>
              <a:t>PING)))</a:t>
            </a:r>
            <a:r>
              <a:rPr lang="en-US" altLang="zh-TW" baseline="30000" dirty="0"/>
              <a:t>TM</a:t>
            </a:r>
            <a:r>
              <a:rPr lang="en-US" altLang="zh-TW" dirty="0"/>
              <a:t> </a:t>
            </a:r>
            <a:r>
              <a:rPr lang="zh-TW" altLang="en-US" dirty="0"/>
              <a:t>超音波距離感測器，測量物體的距離，並且以串列八位七段顯示模組來顯示距離（單位：公分）。另外以</a:t>
            </a:r>
            <a:r>
              <a:rPr lang="en-US" altLang="zh-TW" dirty="0"/>
              <a:t>LED</a:t>
            </a:r>
            <a:r>
              <a:rPr lang="zh-TW" altLang="en-US" dirty="0"/>
              <a:t>（</a:t>
            </a:r>
            <a:r>
              <a:rPr lang="en-US" altLang="zh-TW" dirty="0"/>
              <a:t>D13</a:t>
            </a:r>
            <a:r>
              <a:rPr lang="zh-TW" altLang="en-US" dirty="0"/>
              <a:t>）來指示物體距離遠近，當物體愈靠近，則</a:t>
            </a:r>
            <a:r>
              <a:rPr lang="en-US" altLang="zh-TW" dirty="0"/>
              <a:t>LED </a:t>
            </a:r>
            <a:r>
              <a:rPr lang="zh-TW" altLang="en-US" dirty="0"/>
              <a:t>閃爍速度變快；反之當物體愈遠離，則</a:t>
            </a:r>
            <a:r>
              <a:rPr lang="en-US" altLang="zh-TW" dirty="0"/>
              <a:t>LED </a:t>
            </a:r>
            <a:r>
              <a:rPr lang="zh-TW" altLang="en-US" dirty="0"/>
              <a:t>閃爍速度變慢。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149080"/>
            <a:ext cx="6048672" cy="2365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497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8-3-8 LM35 </a:t>
            </a:r>
            <a:r>
              <a:rPr lang="zh-TW" altLang="en-US" dirty="0"/>
              <a:t>溫度測量實習</a:t>
            </a:r>
          </a:p>
          <a:p>
            <a:pPr lvl="4">
              <a:buFont typeface="+mj-ea"/>
              <a:buAutoNum type="ea1ChtPeriod"/>
            </a:pPr>
            <a:r>
              <a:rPr lang="zh-TW" altLang="en-US" b="1" dirty="0"/>
              <a:t>功能說明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8-20 </a:t>
            </a:r>
            <a:r>
              <a:rPr lang="zh-TW" altLang="en-US" dirty="0"/>
              <a:t>所示電路接線圖，使用</a:t>
            </a:r>
            <a:r>
              <a:rPr lang="en-US" altLang="zh-TW" dirty="0"/>
              <a:t>Arduino </a:t>
            </a:r>
            <a:r>
              <a:rPr lang="zh-TW" altLang="en-US" dirty="0"/>
              <a:t>板配合</a:t>
            </a:r>
            <a:r>
              <a:rPr lang="en-US" altLang="zh-TW" dirty="0"/>
              <a:t>LM35 </a:t>
            </a:r>
            <a:r>
              <a:rPr lang="zh-TW" altLang="en-US" dirty="0"/>
              <a:t>溫度感測器測量環境溫度，並且將環境溫度顯示在序列埠監控視窗中。當環境溫度小於</a:t>
            </a:r>
            <a:r>
              <a:rPr lang="en-US" altLang="zh-TW" dirty="0"/>
              <a:t>30</a:t>
            </a:r>
            <a:r>
              <a:rPr lang="en-US" altLang="zh-TW" baseline="30000" dirty="0"/>
              <a:t>0</a:t>
            </a:r>
            <a:r>
              <a:rPr lang="en-US" altLang="zh-TW" dirty="0"/>
              <a:t>C </a:t>
            </a:r>
            <a:r>
              <a:rPr lang="zh-TW" altLang="en-US" dirty="0"/>
              <a:t>時，</a:t>
            </a:r>
            <a:r>
              <a:rPr lang="en-US" altLang="zh-TW" dirty="0"/>
              <a:t>LED </a:t>
            </a:r>
            <a:r>
              <a:rPr lang="zh-TW" altLang="en-US" dirty="0"/>
              <a:t>不亮，當環境溫度大於</a:t>
            </a:r>
            <a:r>
              <a:rPr lang="en-US" altLang="zh-TW" dirty="0"/>
              <a:t>30</a:t>
            </a:r>
            <a:r>
              <a:rPr lang="en-US" altLang="zh-TW" baseline="30000" dirty="0"/>
              <a:t>0</a:t>
            </a:r>
            <a:r>
              <a:rPr lang="en-US" altLang="zh-TW" dirty="0"/>
              <a:t>C </a:t>
            </a:r>
            <a:r>
              <a:rPr lang="zh-TW" altLang="en-US" dirty="0"/>
              <a:t>時，</a:t>
            </a:r>
            <a:r>
              <a:rPr lang="en-US" altLang="zh-TW" dirty="0"/>
              <a:t>LED </a:t>
            </a:r>
            <a:r>
              <a:rPr lang="zh-TW" altLang="en-US" dirty="0"/>
              <a:t>點亮。</a:t>
            </a:r>
            <a:endParaRPr lang="en-US" altLang="zh-TW" dirty="0"/>
          </a:p>
          <a:p>
            <a:pPr lvl="2"/>
            <a:r>
              <a:rPr lang="en-US" altLang="zh-TW" dirty="0"/>
              <a:t>1. Arduino </a:t>
            </a:r>
            <a:r>
              <a:rPr lang="zh-TW" altLang="en-US" dirty="0"/>
              <a:t>常用溫度感測器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29000"/>
            <a:ext cx="7740352" cy="2682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070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864" y="4292041"/>
            <a:ext cx="4799745" cy="2233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zh-TW" dirty="0"/>
              <a:t>2. LM35 </a:t>
            </a:r>
            <a:r>
              <a:rPr lang="zh-TW" altLang="en-US" dirty="0"/>
              <a:t>溫度感測器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8-19 </a:t>
            </a:r>
            <a:r>
              <a:rPr lang="zh-TW" altLang="en-US" dirty="0"/>
              <a:t>所示</a:t>
            </a:r>
            <a:r>
              <a:rPr lang="en-US" altLang="zh-TW" dirty="0"/>
              <a:t>LM35 </a:t>
            </a:r>
            <a:r>
              <a:rPr lang="zh-TW" altLang="en-US" dirty="0"/>
              <a:t>溫度感測器，適合於</a:t>
            </a:r>
            <a:r>
              <a:rPr lang="en-US" altLang="zh-TW" dirty="0"/>
              <a:t>150</a:t>
            </a:r>
            <a:r>
              <a:rPr lang="en-US" altLang="zh-TW" baseline="30000" dirty="0"/>
              <a:t>o</a:t>
            </a:r>
            <a:r>
              <a:rPr lang="en-US" altLang="zh-TW" dirty="0"/>
              <a:t>C </a:t>
            </a:r>
            <a:r>
              <a:rPr lang="zh-TW" altLang="en-US" dirty="0"/>
              <a:t>以下的溫度測量，具有很高的精確度和</a:t>
            </a:r>
            <a:r>
              <a:rPr lang="en-US" altLang="zh-TW" dirty="0"/>
              <a:t>4V~30V </a:t>
            </a:r>
            <a:r>
              <a:rPr lang="zh-TW" altLang="en-US" dirty="0"/>
              <a:t>線性工作電壓範圍。</a:t>
            </a:r>
            <a:r>
              <a:rPr lang="en-US" altLang="zh-TW" dirty="0"/>
              <a:t>LM35 </a:t>
            </a:r>
            <a:r>
              <a:rPr lang="zh-TW" altLang="en-US" dirty="0"/>
              <a:t>溫度感測器輸出電壓與攝氏（</a:t>
            </a:r>
            <a:r>
              <a:rPr lang="en-US" altLang="zh-TW" dirty="0"/>
              <a:t>Celsius</a:t>
            </a:r>
            <a:r>
              <a:rPr lang="zh-TW" altLang="en-US" dirty="0"/>
              <a:t>）溫度呈線性關係，溫度每升高</a:t>
            </a:r>
            <a:r>
              <a:rPr lang="en-US" altLang="zh-TW" dirty="0"/>
              <a:t>1</a:t>
            </a:r>
            <a:r>
              <a:rPr lang="en-US" altLang="zh-TW" baseline="30000" dirty="0"/>
              <a:t>o</a:t>
            </a:r>
            <a:r>
              <a:rPr lang="en-US" altLang="zh-TW" dirty="0"/>
              <a:t>C</a:t>
            </a:r>
            <a:r>
              <a:rPr lang="zh-TW" altLang="en-US" dirty="0"/>
              <a:t>，輸出電壓增加</a:t>
            </a:r>
            <a:r>
              <a:rPr lang="en-US" altLang="zh-TW" dirty="0"/>
              <a:t>10mV</a:t>
            </a:r>
            <a:r>
              <a:rPr lang="zh-TW" altLang="en-US" dirty="0"/>
              <a:t>，</a:t>
            </a:r>
            <a:r>
              <a:rPr lang="zh-TW" altLang="en-US" b="1" dirty="0"/>
              <a:t>規格</a:t>
            </a:r>
            <a:r>
              <a:rPr lang="en-US" altLang="zh-TW" b="1" dirty="0"/>
              <a:t>10mV/</a:t>
            </a:r>
            <a:r>
              <a:rPr lang="en-US" altLang="zh-TW" b="1" baseline="30000" dirty="0" err="1"/>
              <a:t>o</a:t>
            </a:r>
            <a:r>
              <a:rPr lang="en-US" altLang="zh-TW" b="1" dirty="0" err="1"/>
              <a:t>C</a:t>
            </a:r>
            <a:r>
              <a:rPr lang="zh-TW" altLang="en-US" dirty="0"/>
              <a:t>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4">
              <a:buFont typeface="+mj-ea"/>
              <a:buAutoNum type="ea1ChtPeriod" startAt="2"/>
            </a:pPr>
            <a:r>
              <a:rPr lang="zh-TW" altLang="en-US" b="1" dirty="0"/>
              <a:t>電路接線圖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707877"/>
            <a:ext cx="4176464" cy="1513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137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4">
              <a:buFont typeface="+mj-ea"/>
              <a:buAutoNum type="ea1ChtPeriod" startAt="3"/>
            </a:pPr>
            <a:r>
              <a:rPr lang="zh-TW" altLang="en-US" b="1" dirty="0"/>
              <a:t>程式：</a:t>
            </a:r>
            <a:r>
              <a:rPr lang="en-US" altLang="zh-TW" b="1" dirty="0"/>
              <a:t>ch8_8.ino</a:t>
            </a:r>
            <a:endParaRPr lang="zh-TW" altLang="en-US" b="1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96752"/>
            <a:ext cx="6804248" cy="549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1040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38470"/>
            <a:ext cx="7301136" cy="2230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2898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b="1" dirty="0"/>
              <a:t>練習</a:t>
            </a:r>
            <a:endParaRPr lang="en-US" altLang="zh-TW" b="1" dirty="0"/>
          </a:p>
          <a:p>
            <a:pPr marL="529200" lvl="4" indent="-457200"/>
            <a:r>
              <a:rPr lang="zh-TW" altLang="en-US" dirty="0"/>
              <a:t>使用</a:t>
            </a:r>
            <a:r>
              <a:rPr lang="en-US" altLang="zh-TW" dirty="0"/>
              <a:t>Arduino </a:t>
            </a:r>
            <a:r>
              <a:rPr lang="zh-TW" altLang="en-US" dirty="0"/>
              <a:t>板配合</a:t>
            </a:r>
            <a:r>
              <a:rPr lang="en-US" altLang="zh-TW" dirty="0"/>
              <a:t>LM35 </a:t>
            </a:r>
            <a:r>
              <a:rPr lang="zh-TW" altLang="en-US" dirty="0"/>
              <a:t>溫度感測器測量環境溫度，以序列埠監控視窗顯示環境溫度，當環境溫度小於</a:t>
            </a:r>
            <a:r>
              <a:rPr lang="en-US" altLang="zh-TW" dirty="0"/>
              <a:t>30</a:t>
            </a:r>
            <a:r>
              <a:rPr lang="en-US" altLang="zh-TW" baseline="30000" dirty="0"/>
              <a:t>o</a:t>
            </a:r>
            <a:r>
              <a:rPr lang="en-US" altLang="zh-TW" dirty="0"/>
              <a:t>C </a:t>
            </a:r>
            <a:r>
              <a:rPr lang="zh-TW" altLang="en-US" dirty="0"/>
              <a:t>時，</a:t>
            </a:r>
            <a:r>
              <a:rPr lang="en-US" altLang="zh-TW" dirty="0"/>
              <a:t>LED </a:t>
            </a:r>
            <a:r>
              <a:rPr lang="zh-TW" altLang="en-US" dirty="0"/>
              <a:t>不亮，當環境溫度大於</a:t>
            </a:r>
            <a:r>
              <a:rPr lang="en-US" altLang="zh-TW" dirty="0"/>
              <a:t>30</a:t>
            </a:r>
            <a:r>
              <a:rPr lang="en-US" altLang="zh-TW" baseline="30000" dirty="0"/>
              <a:t>o</a:t>
            </a:r>
            <a:r>
              <a:rPr lang="en-US" altLang="zh-TW" dirty="0"/>
              <a:t>C </a:t>
            </a:r>
            <a:r>
              <a:rPr lang="zh-TW" altLang="en-US" dirty="0"/>
              <a:t>時，</a:t>
            </a:r>
            <a:r>
              <a:rPr lang="en-US" altLang="zh-TW" dirty="0"/>
              <a:t>LED </a:t>
            </a:r>
            <a:r>
              <a:rPr lang="zh-TW" altLang="en-US" dirty="0"/>
              <a:t>閃爍。</a:t>
            </a:r>
          </a:p>
          <a:p>
            <a:pPr marL="529200" lvl="4" indent="-457200"/>
            <a:r>
              <a:rPr lang="zh-TW" altLang="en-US" dirty="0"/>
              <a:t>如圖</a:t>
            </a:r>
            <a:r>
              <a:rPr lang="en-US" altLang="zh-TW" dirty="0"/>
              <a:t>8-21 </a:t>
            </a:r>
            <a:r>
              <a:rPr lang="zh-TW" altLang="en-US" dirty="0"/>
              <a:t>所示電路接線圖，使用</a:t>
            </a:r>
            <a:r>
              <a:rPr lang="en-US" altLang="zh-TW" dirty="0"/>
              <a:t>Arduino </a:t>
            </a:r>
            <a:r>
              <a:rPr lang="zh-TW" altLang="en-US" dirty="0"/>
              <a:t>板配合</a:t>
            </a:r>
            <a:r>
              <a:rPr lang="en-US" altLang="zh-TW" dirty="0"/>
              <a:t>LM35 </a:t>
            </a:r>
            <a:r>
              <a:rPr lang="zh-TW" altLang="en-US" dirty="0"/>
              <a:t>溫度感測器測量環境溫度，以串列八位七段顯示模組顯示溫度值及單位（例如</a:t>
            </a:r>
            <a:r>
              <a:rPr lang="en-US" altLang="zh-TW" dirty="0"/>
              <a:t>25</a:t>
            </a:r>
            <a:r>
              <a:rPr lang="en-US" altLang="zh-TW" baseline="30000" dirty="0"/>
              <a:t>o</a:t>
            </a:r>
            <a:r>
              <a:rPr lang="en-US" altLang="zh-TW" dirty="0"/>
              <a:t>C</a:t>
            </a:r>
            <a:r>
              <a:rPr lang="zh-TW" altLang="en-US" dirty="0"/>
              <a:t>）。</a:t>
            </a:r>
          </a:p>
          <a:p>
            <a:endParaRPr lang="zh-TW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645024"/>
            <a:ext cx="6412011" cy="235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1134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8-3-9 18B20 </a:t>
            </a:r>
            <a:r>
              <a:rPr lang="zh-TW" altLang="en-US" dirty="0"/>
              <a:t>溫度測量實習</a:t>
            </a:r>
          </a:p>
          <a:p>
            <a:pPr lvl="4">
              <a:buFont typeface="+mj-ea"/>
              <a:buAutoNum type="ea1ChtPeriod"/>
            </a:pPr>
            <a:r>
              <a:rPr lang="zh-TW" altLang="en-US" b="1" dirty="0"/>
              <a:t>功能說明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8-26 </a:t>
            </a:r>
            <a:r>
              <a:rPr lang="zh-TW" altLang="en-US" dirty="0"/>
              <a:t>所示電路接線圖，使用</a:t>
            </a:r>
            <a:r>
              <a:rPr lang="en-US" altLang="zh-TW" dirty="0"/>
              <a:t>Arduino </a:t>
            </a:r>
            <a:r>
              <a:rPr lang="zh-TW" altLang="en-US" dirty="0"/>
              <a:t>板配合</a:t>
            </a:r>
            <a:r>
              <a:rPr lang="en-US" altLang="zh-TW" dirty="0"/>
              <a:t>18B20 </a:t>
            </a:r>
            <a:r>
              <a:rPr lang="zh-TW" altLang="en-US" dirty="0"/>
              <a:t>溫度感測器測量環境溫度，並且將環境溫度顯示於序列埠監控視窗中。</a:t>
            </a:r>
          </a:p>
          <a:p>
            <a:pPr lvl="2"/>
            <a:r>
              <a:rPr lang="en-US" altLang="zh-TW" dirty="0"/>
              <a:t>1. 18B20 </a:t>
            </a:r>
            <a:r>
              <a:rPr lang="zh-TW" altLang="en-US" dirty="0"/>
              <a:t>溫度感測器</a:t>
            </a:r>
            <a:endParaRPr lang="en-US" altLang="zh-TW" dirty="0"/>
          </a:p>
          <a:p>
            <a:pPr lvl="3"/>
            <a:r>
              <a:rPr lang="en-US" altLang="zh-TW" dirty="0"/>
              <a:t>18B20 </a:t>
            </a:r>
            <a:r>
              <a:rPr lang="zh-TW" altLang="en-US" dirty="0"/>
              <a:t>使用</a:t>
            </a:r>
            <a:r>
              <a:rPr lang="en-US" altLang="zh-TW" b="1" dirty="0" err="1"/>
              <a:t>OneWire</a:t>
            </a:r>
            <a:r>
              <a:rPr lang="en-US" altLang="zh-TW" dirty="0"/>
              <a:t> </a:t>
            </a:r>
            <a:r>
              <a:rPr lang="zh-TW" altLang="en-US" dirty="0"/>
              <a:t>介面，由接腳</a:t>
            </a:r>
            <a:r>
              <a:rPr lang="en-US" altLang="zh-TW" dirty="0"/>
              <a:t>DQ</a:t>
            </a:r>
            <a:r>
              <a:rPr lang="zh-TW" altLang="en-US" dirty="0"/>
              <a:t>（</a:t>
            </a:r>
            <a:r>
              <a:rPr lang="en-US" altLang="zh-TW" dirty="0" err="1"/>
              <a:t>DataInput</a:t>
            </a:r>
            <a:r>
              <a:rPr lang="en-US" altLang="zh-TW" dirty="0"/>
              <a:t>/</a:t>
            </a:r>
            <a:r>
              <a:rPr lang="en-US" altLang="zh-TW" dirty="0" err="1"/>
              <a:t>Ouput</a:t>
            </a:r>
            <a:r>
              <a:rPr lang="zh-TW" altLang="en-US" dirty="0"/>
              <a:t>）傳輸資料，轉換一個</a:t>
            </a:r>
            <a:r>
              <a:rPr lang="en-US" altLang="zh-TW" dirty="0"/>
              <a:t>12 </a:t>
            </a:r>
            <a:r>
              <a:rPr lang="zh-TW" altLang="en-US" dirty="0"/>
              <a:t>位元的溫度值最大需要</a:t>
            </a:r>
            <a:r>
              <a:rPr lang="en-US" altLang="zh-TW" dirty="0"/>
              <a:t>750ms</a:t>
            </a:r>
            <a:r>
              <a:rPr lang="zh-TW" altLang="en-US" dirty="0"/>
              <a:t>。每一個</a:t>
            </a:r>
            <a:r>
              <a:rPr lang="en-US" altLang="zh-TW" dirty="0"/>
              <a:t>18B20</a:t>
            </a:r>
            <a:r>
              <a:rPr lang="zh-TW" altLang="en-US" dirty="0"/>
              <a:t>溫度感測器都有一組唯一序號，允許微控制器</a:t>
            </a:r>
            <a:r>
              <a:rPr lang="zh-TW" altLang="en-US" b="1" dirty="0"/>
              <a:t>同時連接多個</a:t>
            </a:r>
            <a:r>
              <a:rPr lang="en-US" altLang="zh-TW" dirty="0"/>
              <a:t>18B20 </a:t>
            </a:r>
            <a:r>
              <a:rPr lang="zh-TW" altLang="en-US" dirty="0"/>
              <a:t>溫度感測器來感測多點溫度。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365104"/>
            <a:ext cx="5309000" cy="1729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965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zh-TW" dirty="0"/>
              <a:t>2. </a:t>
            </a:r>
            <a:r>
              <a:rPr lang="zh-TW" altLang="en-US" dirty="0"/>
              <a:t>連接方式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8-23 </a:t>
            </a:r>
            <a:r>
              <a:rPr lang="zh-TW" altLang="en-US" dirty="0"/>
              <a:t>所示</a:t>
            </a:r>
            <a:r>
              <a:rPr lang="en-US" altLang="zh-TW" dirty="0"/>
              <a:t>18B20 </a:t>
            </a:r>
            <a:r>
              <a:rPr lang="zh-TW" altLang="en-US" dirty="0"/>
              <a:t>溫度感測器連接方式，</a:t>
            </a:r>
            <a:r>
              <a:rPr lang="en-US" altLang="zh-TW" b="1" dirty="0"/>
              <a:t>DQ </a:t>
            </a:r>
            <a:r>
              <a:rPr lang="zh-TW" altLang="en-US" b="1" dirty="0"/>
              <a:t>接腳必須串聯一個上拉電阻（</a:t>
            </a:r>
            <a:r>
              <a:rPr lang="en-US" altLang="zh-TW" b="1" dirty="0"/>
              <a:t>pull-up resister</a:t>
            </a:r>
            <a:r>
              <a:rPr lang="zh-TW" altLang="en-US" b="1" dirty="0"/>
              <a:t>）</a:t>
            </a:r>
            <a:r>
              <a:rPr lang="en-US" altLang="zh-TW" b="1" dirty="0"/>
              <a:t>R=4.7k</a:t>
            </a:r>
            <a:r>
              <a:rPr lang="el-GR" altLang="zh-TW" b="1" dirty="0">
                <a:latin typeface="新細明體"/>
                <a:ea typeface="新細明體"/>
              </a:rPr>
              <a:t>Ω</a:t>
            </a:r>
            <a:r>
              <a:rPr lang="zh-TW" altLang="en-US" b="1" dirty="0"/>
              <a:t>，然後再連接至</a:t>
            </a:r>
            <a:r>
              <a:rPr lang="en-US" altLang="zh-TW" b="1" dirty="0"/>
              <a:t>+5V </a:t>
            </a:r>
            <a:r>
              <a:rPr lang="zh-TW" altLang="en-US" b="1" dirty="0"/>
              <a:t>電源，才能得到正確的數據輸出</a:t>
            </a:r>
            <a:r>
              <a:rPr lang="zh-TW" altLang="en-US" dirty="0"/>
              <a:t>。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2492896"/>
            <a:ext cx="40576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73365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zh-TW" dirty="0"/>
              <a:t>3. </a:t>
            </a:r>
            <a:r>
              <a:rPr lang="en-US" altLang="zh-TW" dirty="0" err="1"/>
              <a:t>OneWire</a:t>
            </a:r>
            <a:r>
              <a:rPr lang="en-US" altLang="zh-TW" dirty="0"/>
              <a:t> </a:t>
            </a:r>
            <a:r>
              <a:rPr lang="zh-TW" altLang="en-US" dirty="0"/>
              <a:t>函式庫下載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68760"/>
            <a:ext cx="7206381" cy="3850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9424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8-1-1 </a:t>
            </a:r>
            <a:r>
              <a:rPr lang="zh-TW" altLang="en-US" dirty="0"/>
              <a:t>感測器</a:t>
            </a:r>
          </a:p>
          <a:p>
            <a:pPr lvl="3"/>
            <a:r>
              <a:rPr lang="zh-TW" altLang="en-US" dirty="0"/>
              <a:t>感測器的功用是</a:t>
            </a:r>
            <a:r>
              <a:rPr lang="zh-TW" altLang="en-US" b="1" dirty="0"/>
              <a:t>將物理量轉換成電氣信號</a:t>
            </a:r>
            <a:r>
              <a:rPr lang="zh-TW" altLang="en-US" dirty="0"/>
              <a:t>，注重轉換特性、精確度、線性度與可靠性。</a:t>
            </a:r>
            <a:endParaRPr lang="en-US" altLang="zh-TW" dirty="0"/>
          </a:p>
          <a:p>
            <a:pPr lvl="1"/>
            <a:r>
              <a:rPr lang="en-US" altLang="zh-TW" dirty="0"/>
              <a:t>8-1-2 </a:t>
            </a:r>
            <a:r>
              <a:rPr lang="zh-TW" altLang="en-US" dirty="0"/>
              <a:t>放大整形</a:t>
            </a:r>
          </a:p>
          <a:p>
            <a:pPr lvl="3"/>
            <a:r>
              <a:rPr lang="zh-TW" altLang="en-US" dirty="0"/>
              <a:t>因為感測器的輸出電壓或電流很小，所以必須將感測器的輸出信號加以放大、整形、溫度補償等，才能得到</a:t>
            </a:r>
            <a:r>
              <a:rPr lang="zh-TW" altLang="en-US" b="1" dirty="0"/>
              <a:t>準位明確</a:t>
            </a:r>
            <a:r>
              <a:rPr lang="zh-TW" altLang="en-US" dirty="0"/>
              <a:t>的信號。</a:t>
            </a:r>
            <a:endParaRPr lang="en-US" altLang="zh-TW" dirty="0"/>
          </a:p>
          <a:p>
            <a:pPr lvl="1"/>
            <a:r>
              <a:rPr lang="en-US" altLang="zh-TW" dirty="0"/>
              <a:t>8-1-3 A/D </a:t>
            </a:r>
            <a:r>
              <a:rPr lang="zh-TW" altLang="en-US" dirty="0"/>
              <a:t>轉換器</a:t>
            </a:r>
          </a:p>
          <a:p>
            <a:pPr lvl="3"/>
            <a:r>
              <a:rPr lang="en-US" altLang="zh-TW" dirty="0"/>
              <a:t>A/D </a:t>
            </a:r>
            <a:r>
              <a:rPr lang="zh-TW" altLang="en-US" dirty="0"/>
              <a:t>轉換器的功用是將類比信號（通常是電壓）轉換成數位信號，注重精確度、解析度與轉換速度。在</a:t>
            </a:r>
            <a:r>
              <a:rPr lang="en-US" altLang="zh-TW" dirty="0"/>
              <a:t>Arduino Uno </a:t>
            </a:r>
            <a:r>
              <a:rPr lang="zh-TW" altLang="en-US" dirty="0"/>
              <a:t>板上有</a:t>
            </a:r>
            <a:r>
              <a:rPr lang="en-US" altLang="zh-TW" dirty="0"/>
              <a:t>6 </a:t>
            </a:r>
            <a:r>
              <a:rPr lang="zh-TW" altLang="en-US" dirty="0"/>
              <a:t>個類比輸入接腳</a:t>
            </a:r>
            <a:r>
              <a:rPr lang="en-US" altLang="zh-TW" dirty="0"/>
              <a:t>A0~A5</a:t>
            </a:r>
            <a:r>
              <a:rPr lang="zh-TW" altLang="en-US" dirty="0"/>
              <a:t>，</a:t>
            </a:r>
            <a:r>
              <a:rPr lang="en-US" altLang="zh-TW" dirty="0"/>
              <a:t>Arduino </a:t>
            </a:r>
            <a:r>
              <a:rPr lang="zh-TW" altLang="en-US" dirty="0"/>
              <a:t>內建</a:t>
            </a:r>
            <a:r>
              <a:rPr lang="en-US" altLang="zh-TW" dirty="0"/>
              <a:t>10 </a:t>
            </a:r>
            <a:r>
              <a:rPr lang="zh-TW" altLang="en-US" dirty="0"/>
              <a:t>位元</a:t>
            </a:r>
            <a:r>
              <a:rPr lang="en-US" altLang="zh-TW" dirty="0"/>
              <a:t>A/D </a:t>
            </a:r>
            <a:r>
              <a:rPr lang="zh-TW" altLang="en-US" dirty="0"/>
              <a:t>轉換器，會將類比輸入電壓</a:t>
            </a:r>
            <a:r>
              <a:rPr lang="en-US" altLang="zh-TW" dirty="0"/>
              <a:t>0~5V </a:t>
            </a:r>
            <a:r>
              <a:rPr lang="zh-TW" altLang="en-US" dirty="0"/>
              <a:t>轉換成</a:t>
            </a:r>
            <a:r>
              <a:rPr lang="en-US" altLang="zh-TW" dirty="0"/>
              <a:t>0~1023</a:t>
            </a:r>
            <a:r>
              <a:rPr lang="zh-TW" altLang="en-US" dirty="0"/>
              <a:t>階的數位值，每一階的解析度為</a:t>
            </a:r>
            <a:r>
              <a:rPr lang="en-US" altLang="zh-TW" dirty="0"/>
              <a:t>5V/2</a:t>
            </a:r>
            <a:r>
              <a:rPr lang="en-US" altLang="zh-TW" baseline="30000" dirty="0"/>
              <a:t>10</a:t>
            </a:r>
            <a:r>
              <a:rPr lang="en-US" altLang="zh-TW" dirty="0"/>
              <a:t>  4.9mV</a:t>
            </a:r>
            <a:r>
              <a:rPr lang="zh-TW" altLang="en-US" dirty="0"/>
              <a:t>，可以使用</a:t>
            </a:r>
            <a:r>
              <a:rPr lang="en-US" altLang="zh-TW" dirty="0"/>
              <a:t>Arduino</a:t>
            </a:r>
            <a:r>
              <a:rPr lang="zh-TW" altLang="en-US" dirty="0"/>
              <a:t>的</a:t>
            </a:r>
            <a:r>
              <a:rPr lang="en-US" altLang="zh-TW" dirty="0" err="1"/>
              <a:t>analogRead</a:t>
            </a:r>
            <a:r>
              <a:rPr lang="en-US" altLang="zh-TW" dirty="0"/>
              <a:t>() </a:t>
            </a:r>
            <a:r>
              <a:rPr lang="zh-TW" altLang="en-US" dirty="0"/>
              <a:t>函式讀取類比值，並將其轉換成數位值。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5221957"/>
            <a:ext cx="2095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968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zh-TW" dirty="0"/>
              <a:t>4. </a:t>
            </a:r>
            <a:r>
              <a:rPr lang="en-US" altLang="zh-TW" dirty="0" err="1"/>
              <a:t>DallasTemperature</a:t>
            </a:r>
            <a:r>
              <a:rPr lang="en-US" altLang="zh-TW" dirty="0"/>
              <a:t> </a:t>
            </a:r>
            <a:r>
              <a:rPr lang="zh-TW" altLang="en-US" dirty="0"/>
              <a:t>函式庫下載</a:t>
            </a:r>
          </a:p>
          <a:p>
            <a:pPr lvl="3"/>
            <a:r>
              <a:rPr lang="en-US" altLang="zh-TW" dirty="0" err="1"/>
              <a:t>DallasTemperature</a:t>
            </a:r>
            <a:r>
              <a:rPr lang="en-US" altLang="zh-TW" dirty="0"/>
              <a:t> </a:t>
            </a:r>
            <a:r>
              <a:rPr lang="zh-TW" altLang="en-US" dirty="0"/>
              <a:t>函式庫可以在如圖</a:t>
            </a:r>
            <a:r>
              <a:rPr lang="en-US" altLang="zh-TW" dirty="0"/>
              <a:t>8-25 </a:t>
            </a:r>
            <a:r>
              <a:rPr lang="zh-TW" altLang="en-US" dirty="0"/>
              <a:t>所示開源代碼平台</a:t>
            </a:r>
            <a:r>
              <a:rPr lang="en-US" altLang="zh-TW" dirty="0"/>
              <a:t>https://github.com/milesburton/Arduino-Temperature-Control-Library </a:t>
            </a:r>
            <a:r>
              <a:rPr lang="zh-TW" altLang="en-US" dirty="0"/>
              <a:t>下載完成後，於</a:t>
            </a:r>
            <a:r>
              <a:rPr lang="en-US" altLang="zh-TW" dirty="0"/>
              <a:t>Arduino IDE </a:t>
            </a:r>
            <a:r>
              <a:rPr lang="zh-TW" altLang="en-US" dirty="0"/>
              <a:t>中點選</a:t>
            </a:r>
            <a:r>
              <a:rPr lang="en-US" altLang="zh-TW" dirty="0"/>
              <a:t>【</a:t>
            </a:r>
            <a:r>
              <a:rPr lang="zh-TW" altLang="en-US" dirty="0"/>
              <a:t>草稿碼</a:t>
            </a:r>
            <a:r>
              <a:rPr lang="en-US" altLang="zh-TW" dirty="0"/>
              <a:t>】【</a:t>
            </a:r>
            <a:r>
              <a:rPr lang="zh-TW" altLang="en-US" dirty="0"/>
              <a:t>匯入程式庫</a:t>
            </a:r>
            <a:r>
              <a:rPr lang="en-US" altLang="zh-TW" dirty="0"/>
              <a:t>】【</a:t>
            </a:r>
            <a:r>
              <a:rPr lang="zh-TW" altLang="en-US" dirty="0"/>
              <a:t>加入</a:t>
            </a:r>
            <a:r>
              <a:rPr lang="en-US" altLang="zh-TW" dirty="0"/>
              <a:t>.ZIP </a:t>
            </a:r>
            <a:r>
              <a:rPr lang="zh-TW" altLang="en-US" dirty="0"/>
              <a:t>程式庫</a:t>
            </a:r>
            <a:r>
              <a:rPr lang="en-US" altLang="zh-TW" dirty="0"/>
              <a:t>】</a:t>
            </a:r>
            <a:r>
              <a:rPr lang="zh-TW" altLang="en-US" dirty="0"/>
              <a:t>將其加入。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08920"/>
            <a:ext cx="6650643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560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4">
              <a:buFont typeface="+mj-ea"/>
              <a:buAutoNum type="ea1ChtPeriod" startAt="2"/>
            </a:pPr>
            <a:r>
              <a:rPr lang="zh-TW" altLang="en-US" b="1" dirty="0"/>
              <a:t>電路接線圖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68760"/>
            <a:ext cx="6495826" cy="3410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296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4">
              <a:buFont typeface="+mj-ea"/>
              <a:buAutoNum type="ea1ChtPeriod" startAt="3"/>
            </a:pPr>
            <a:r>
              <a:rPr lang="zh-TW" altLang="en-US" b="1" dirty="0"/>
              <a:t>程式：</a:t>
            </a:r>
            <a:r>
              <a:rPr lang="en-US" altLang="zh-TW" b="1" dirty="0"/>
              <a:t>ch8_9.ino</a:t>
            </a:r>
            <a:endParaRPr lang="zh-TW" altLang="en-US" b="1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96752"/>
            <a:ext cx="7308304" cy="5323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3899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b="1" dirty="0"/>
              <a:t>練習</a:t>
            </a:r>
            <a:endParaRPr lang="en-US" altLang="zh-TW" b="1" dirty="0"/>
          </a:p>
          <a:p>
            <a:pPr marL="529200" lvl="4" indent="-457200"/>
            <a:r>
              <a:rPr lang="zh-TW" altLang="en-US" dirty="0"/>
              <a:t>使用</a:t>
            </a:r>
            <a:r>
              <a:rPr lang="en-US" altLang="zh-TW" dirty="0"/>
              <a:t>Arduino </a:t>
            </a:r>
            <a:r>
              <a:rPr lang="zh-TW" altLang="en-US" dirty="0"/>
              <a:t>板配合</a:t>
            </a:r>
            <a:r>
              <a:rPr lang="en-US" altLang="zh-TW" dirty="0"/>
              <a:t>18B20 </a:t>
            </a:r>
            <a:r>
              <a:rPr lang="zh-TW" altLang="en-US" dirty="0"/>
              <a:t>溫度感測器測量環境溫度，以序列埠監控視窗顯示環境溫度。當環境溫度大於等於</a:t>
            </a:r>
            <a:r>
              <a:rPr lang="en-US" altLang="zh-TW" dirty="0"/>
              <a:t>25</a:t>
            </a:r>
            <a:r>
              <a:rPr lang="en-US" altLang="zh-TW" baseline="30000" dirty="0"/>
              <a:t>o</a:t>
            </a:r>
            <a:r>
              <a:rPr lang="en-US" altLang="zh-TW" dirty="0"/>
              <a:t>C </a:t>
            </a:r>
            <a:r>
              <a:rPr lang="zh-TW" altLang="en-US" dirty="0"/>
              <a:t>時，點亮</a:t>
            </a:r>
            <a:r>
              <a:rPr lang="en-US" altLang="zh-TW" dirty="0"/>
              <a:t>LED(D4)</a:t>
            </a:r>
            <a:r>
              <a:rPr lang="zh-TW" altLang="en-US" dirty="0"/>
              <a:t>，小於</a:t>
            </a:r>
            <a:r>
              <a:rPr lang="en-US" altLang="zh-TW" dirty="0"/>
              <a:t>25</a:t>
            </a:r>
            <a:r>
              <a:rPr lang="en-US" altLang="zh-TW" baseline="30000" dirty="0"/>
              <a:t>o</a:t>
            </a:r>
            <a:r>
              <a:rPr lang="en-US" altLang="zh-TW" dirty="0"/>
              <a:t>C </a:t>
            </a:r>
            <a:r>
              <a:rPr lang="zh-TW" altLang="en-US" dirty="0"/>
              <a:t>時，關閉</a:t>
            </a:r>
            <a:r>
              <a:rPr lang="en-US" altLang="zh-TW" dirty="0"/>
              <a:t>LED</a:t>
            </a:r>
            <a:r>
              <a:rPr lang="zh-TW" altLang="en-US" dirty="0"/>
              <a:t>。</a:t>
            </a:r>
          </a:p>
          <a:p>
            <a:pPr marL="529200" lvl="4" indent="-457200"/>
            <a:r>
              <a:rPr lang="zh-TW" altLang="en-US" dirty="0"/>
              <a:t>如圖</a:t>
            </a:r>
            <a:r>
              <a:rPr lang="en-US" altLang="zh-TW" dirty="0"/>
              <a:t>8-27 </a:t>
            </a:r>
            <a:r>
              <a:rPr lang="zh-TW" altLang="en-US" dirty="0"/>
              <a:t>所示電路接線圖，使用</a:t>
            </a:r>
            <a:r>
              <a:rPr lang="en-US" altLang="zh-TW" dirty="0"/>
              <a:t>Arduino </a:t>
            </a:r>
            <a:r>
              <a:rPr lang="zh-TW" altLang="en-US" dirty="0"/>
              <a:t>板配合</a:t>
            </a:r>
            <a:r>
              <a:rPr lang="en-US" altLang="zh-TW" dirty="0"/>
              <a:t>18B20 </a:t>
            </a:r>
            <a:r>
              <a:rPr lang="zh-TW" altLang="en-US" dirty="0"/>
              <a:t>溫度感測器測量環境溫度，以串列八位七段顯示模組顯示溫度值（顯示一位小數，例如</a:t>
            </a:r>
            <a:r>
              <a:rPr lang="en-US" altLang="zh-TW" dirty="0"/>
              <a:t>25.5</a:t>
            </a:r>
            <a:r>
              <a:rPr lang="en-US" altLang="zh-TW" baseline="30000" dirty="0"/>
              <a:t>o</a:t>
            </a:r>
            <a:r>
              <a:rPr lang="en-US" altLang="zh-TW" dirty="0"/>
              <a:t>C </a:t>
            </a:r>
            <a:r>
              <a:rPr lang="zh-TW" altLang="en-US" dirty="0"/>
              <a:t>則顯示</a:t>
            </a:r>
            <a:r>
              <a:rPr lang="en-US" altLang="zh-TW" dirty="0"/>
              <a:t>25.5</a:t>
            </a:r>
            <a:r>
              <a:rPr lang="zh-TW" altLang="en-US" dirty="0"/>
              <a:t>）。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01008"/>
            <a:ext cx="7161237" cy="263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2328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8-3-10 DHT11 </a:t>
            </a:r>
            <a:r>
              <a:rPr lang="zh-TW" altLang="en-US" dirty="0"/>
              <a:t>溫溼度測量實習</a:t>
            </a:r>
          </a:p>
          <a:p>
            <a:pPr lvl="4">
              <a:buFont typeface="+mj-ea"/>
              <a:buAutoNum type="ea1ChtPeriod"/>
            </a:pPr>
            <a:r>
              <a:rPr lang="zh-TW" altLang="en-US" b="1" dirty="0"/>
              <a:t>功能說明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8-33 </a:t>
            </a:r>
            <a:r>
              <a:rPr lang="zh-TW" altLang="en-US" dirty="0"/>
              <a:t>所示電路接線圖，使用</a:t>
            </a:r>
            <a:r>
              <a:rPr lang="en-US" altLang="zh-TW" dirty="0"/>
              <a:t>Arduino </a:t>
            </a:r>
            <a:r>
              <a:rPr lang="zh-TW" altLang="en-US" dirty="0"/>
              <a:t>板配合</a:t>
            </a:r>
            <a:r>
              <a:rPr lang="en-US" altLang="zh-TW" dirty="0"/>
              <a:t>DHT11 </a:t>
            </a:r>
            <a:r>
              <a:rPr lang="zh-TW" altLang="en-US" dirty="0"/>
              <a:t>溫溼度感測器測量環境溫度及溼度，並且將環境溫度及溼度顯示於序列埠監控視窗中，顯示結果如下圖</a:t>
            </a:r>
            <a:r>
              <a:rPr lang="en-US" altLang="zh-TW" dirty="0"/>
              <a:t>8-28 </a:t>
            </a:r>
            <a:r>
              <a:rPr lang="zh-TW" altLang="en-US" dirty="0"/>
              <a:t>所示。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80928"/>
            <a:ext cx="5441032" cy="360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17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zh-TW" dirty="0"/>
              <a:t>1. DHT11/DHT22 </a:t>
            </a:r>
            <a:r>
              <a:rPr lang="zh-TW" altLang="en-US" dirty="0"/>
              <a:t>溫溼度感測器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8-29 </a:t>
            </a:r>
            <a:r>
              <a:rPr lang="zh-TW" altLang="en-US" dirty="0"/>
              <a:t>所示</a:t>
            </a:r>
            <a:r>
              <a:rPr lang="en-US" altLang="zh-TW" dirty="0"/>
              <a:t>DHT11/DHT22 </a:t>
            </a:r>
            <a:r>
              <a:rPr lang="zh-TW" altLang="en-US" dirty="0"/>
              <a:t>溫溼度感測器，兩者接腳完全相同，採用</a:t>
            </a:r>
            <a:r>
              <a:rPr lang="en-US" altLang="zh-TW" dirty="0"/>
              <a:t>3.3V</a:t>
            </a:r>
            <a:r>
              <a:rPr lang="zh-TW" altLang="en-US" dirty="0"/>
              <a:t>或</a:t>
            </a:r>
            <a:r>
              <a:rPr lang="en-US" altLang="zh-TW" dirty="0"/>
              <a:t>5V </a:t>
            </a:r>
            <a:r>
              <a:rPr lang="zh-TW" altLang="en-US" dirty="0"/>
              <a:t>供電。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r>
              <a:rPr lang="en-US" altLang="zh-TW" dirty="0"/>
              <a:t>DHT22 </a:t>
            </a:r>
            <a:r>
              <a:rPr lang="zh-TW" altLang="en-US" dirty="0"/>
              <a:t>感測器比</a:t>
            </a:r>
            <a:r>
              <a:rPr lang="en-US" altLang="zh-TW" dirty="0"/>
              <a:t>DHT11 </a:t>
            </a:r>
            <a:r>
              <a:rPr lang="zh-TW" altLang="en-US" dirty="0"/>
              <a:t>有較高的解析度、寬廣的溫度及溼度測量範圍。</a:t>
            </a:r>
            <a:r>
              <a:rPr lang="en-US" altLang="zh-TW" dirty="0"/>
              <a:t>DHT22 </a:t>
            </a:r>
            <a:r>
              <a:rPr lang="zh-TW" altLang="en-US" dirty="0"/>
              <a:t>感測器的缺點是價格較貴，且只能每</a:t>
            </a:r>
            <a:r>
              <a:rPr lang="en-US" altLang="zh-TW" dirty="0"/>
              <a:t>2 </a:t>
            </a:r>
            <a:r>
              <a:rPr lang="zh-TW" altLang="en-US" dirty="0"/>
              <a:t>秒（取樣率</a:t>
            </a:r>
            <a:r>
              <a:rPr lang="en-US" altLang="zh-TW" dirty="0"/>
              <a:t>0.5Hz</a:t>
            </a:r>
            <a:r>
              <a:rPr lang="zh-TW" altLang="en-US" dirty="0"/>
              <a:t>）讀取一次數據，而</a:t>
            </a:r>
            <a:r>
              <a:rPr lang="en-US" altLang="zh-TW" dirty="0"/>
              <a:t>DHT11 </a:t>
            </a:r>
            <a:r>
              <a:rPr lang="zh-TW" altLang="en-US" dirty="0"/>
              <a:t>價格較便宜，可以每秒（取樣率</a:t>
            </a:r>
            <a:r>
              <a:rPr lang="en-US" altLang="zh-TW" dirty="0"/>
              <a:t>1Hz</a:t>
            </a:r>
            <a:r>
              <a:rPr lang="zh-TW" altLang="en-US" dirty="0"/>
              <a:t>）讀數</a:t>
            </a:r>
            <a:r>
              <a:rPr lang="en-US" altLang="zh-TW" dirty="0"/>
              <a:t>1 </a:t>
            </a:r>
            <a:r>
              <a:rPr lang="zh-TW" altLang="en-US" dirty="0"/>
              <a:t>次數據。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88840"/>
            <a:ext cx="5978053" cy="2929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4896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zh-TW" dirty="0"/>
              <a:t>2. </a:t>
            </a:r>
            <a:r>
              <a:rPr lang="zh-TW" altLang="en-US" dirty="0"/>
              <a:t>連接方式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8-30 </a:t>
            </a:r>
            <a:r>
              <a:rPr lang="zh-TW" altLang="en-US" dirty="0"/>
              <a:t>所示</a:t>
            </a:r>
            <a:r>
              <a:rPr lang="en-US" altLang="zh-TW" dirty="0"/>
              <a:t>DHT11/DHT22 </a:t>
            </a:r>
            <a:r>
              <a:rPr lang="zh-TW" altLang="en-US" dirty="0"/>
              <a:t>溫溼度感測器連接方式，</a:t>
            </a:r>
            <a:r>
              <a:rPr lang="en-US" altLang="zh-TW" b="1" dirty="0"/>
              <a:t>DATA </a:t>
            </a:r>
            <a:r>
              <a:rPr lang="zh-TW" altLang="en-US" b="1" dirty="0"/>
              <a:t>接腳必須串聯一個上拉電阻（</a:t>
            </a:r>
            <a:r>
              <a:rPr lang="en-US" altLang="zh-TW" b="1" dirty="0"/>
              <a:t>pull-up resister</a:t>
            </a:r>
            <a:r>
              <a:rPr lang="zh-TW" altLang="en-US" b="1" dirty="0"/>
              <a:t>）</a:t>
            </a:r>
            <a:r>
              <a:rPr lang="en-US" altLang="zh-TW" b="1" dirty="0"/>
              <a:t>R=4.7k</a:t>
            </a:r>
            <a:r>
              <a:rPr lang="el-GR" altLang="zh-TW" b="1" dirty="0">
                <a:latin typeface="新細明體"/>
                <a:ea typeface="新細明體"/>
              </a:rPr>
              <a:t>Ω</a:t>
            </a:r>
            <a:r>
              <a:rPr lang="zh-TW" altLang="en-US" b="1" dirty="0"/>
              <a:t>，然後再連接至</a:t>
            </a:r>
            <a:r>
              <a:rPr lang="en-US" altLang="zh-TW" b="1" dirty="0"/>
              <a:t>+5V </a:t>
            </a:r>
            <a:r>
              <a:rPr lang="zh-TW" altLang="en-US" b="1" dirty="0"/>
              <a:t>電源，才能得到正確的數據輸出</a:t>
            </a:r>
            <a:r>
              <a:rPr lang="zh-TW" altLang="en-US" dirty="0"/>
              <a:t>。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0" y="2564904"/>
            <a:ext cx="49149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6931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zh-TW" dirty="0"/>
              <a:t>3. DHT </a:t>
            </a:r>
            <a:r>
              <a:rPr lang="zh-TW" altLang="en-US" dirty="0"/>
              <a:t>函式庫下載</a:t>
            </a:r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r>
              <a:rPr lang="en-US" altLang="zh-TW" dirty="0"/>
              <a:t>4. </a:t>
            </a:r>
            <a:r>
              <a:rPr lang="en-US" altLang="zh-TW" dirty="0" err="1"/>
              <a:t>Adafurit_Sensor</a:t>
            </a:r>
            <a:r>
              <a:rPr lang="en-US" altLang="zh-TW" dirty="0"/>
              <a:t> </a:t>
            </a:r>
            <a:r>
              <a:rPr lang="zh-TW" altLang="en-US" dirty="0"/>
              <a:t>函式庫下載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87" y="1184985"/>
            <a:ext cx="5576746" cy="2172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4005064"/>
            <a:ext cx="5544615" cy="262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2352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764705"/>
            <a:ext cx="5184576" cy="268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4">
              <a:buFont typeface="+mj-ea"/>
              <a:buAutoNum type="ea1ChtPeriod" startAt="2"/>
            </a:pPr>
            <a:r>
              <a:rPr lang="zh-TW" altLang="en-US" b="1" dirty="0"/>
              <a:t>電路接線圖</a:t>
            </a:r>
            <a:endParaRPr lang="en-US" altLang="zh-TW" b="1" dirty="0"/>
          </a:p>
          <a:p>
            <a:pPr lvl="4">
              <a:buFont typeface="+mj-ea"/>
              <a:buAutoNum type="ea1ChtPeriod" startAt="2"/>
            </a:pPr>
            <a:endParaRPr lang="en-US" altLang="zh-TW" b="1" dirty="0"/>
          </a:p>
          <a:p>
            <a:pPr lvl="4">
              <a:buFont typeface="+mj-ea"/>
              <a:buAutoNum type="ea1ChtPeriod" startAt="2"/>
            </a:pPr>
            <a:endParaRPr lang="en-US" altLang="zh-TW" b="1" dirty="0"/>
          </a:p>
          <a:p>
            <a:pPr lvl="4" algn="r">
              <a:buFont typeface="+mj-ea"/>
              <a:buAutoNum type="ea1ChtPeriod" startAt="2"/>
            </a:pPr>
            <a:endParaRPr lang="en-US" altLang="zh-TW" b="1" dirty="0"/>
          </a:p>
          <a:p>
            <a:pPr lvl="4">
              <a:buFont typeface="+mj-ea"/>
              <a:buAutoNum type="ea1ChtPeriod" startAt="2"/>
            </a:pPr>
            <a:endParaRPr lang="en-US" altLang="zh-TW" b="1" dirty="0"/>
          </a:p>
          <a:p>
            <a:pPr lvl="4">
              <a:buFont typeface="+mj-ea"/>
              <a:buAutoNum type="ea1ChtPeriod" startAt="2"/>
            </a:pPr>
            <a:endParaRPr lang="en-US" altLang="zh-TW" b="1" dirty="0"/>
          </a:p>
          <a:p>
            <a:pPr lvl="4">
              <a:buFont typeface="+mj-ea"/>
              <a:buAutoNum type="ea1ChtPeriod" startAt="2"/>
            </a:pPr>
            <a:r>
              <a:rPr lang="zh-TW" altLang="en-US" b="1" dirty="0"/>
              <a:t>程式：</a:t>
            </a:r>
            <a:r>
              <a:rPr lang="en-US" altLang="zh-TW" b="1" dirty="0"/>
              <a:t>ch8_10.ino</a:t>
            </a:r>
          </a:p>
          <a:p>
            <a:pPr lvl="4">
              <a:buFont typeface="+mj-ea"/>
              <a:buAutoNum type="ea1ChtPeriod" startAt="2"/>
            </a:pPr>
            <a:endParaRPr lang="en-US" altLang="zh-TW" b="1" dirty="0"/>
          </a:p>
          <a:p>
            <a:pPr lvl="4">
              <a:buFont typeface="+mj-ea"/>
              <a:buAutoNum type="ea1ChtPeriod" startAt="2"/>
            </a:pPr>
            <a:endParaRPr lang="zh-TW" altLang="en-US" b="1" dirty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094" y="3789040"/>
            <a:ext cx="6948264" cy="269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2811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3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55" y="741363"/>
            <a:ext cx="7168289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489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8-2-1 </a:t>
            </a:r>
            <a:r>
              <a:rPr lang="en-US" altLang="zh-TW" dirty="0" err="1"/>
              <a:t>analogReference</a:t>
            </a:r>
            <a:r>
              <a:rPr lang="en-US" altLang="zh-TW" dirty="0"/>
              <a:t>( ) </a:t>
            </a:r>
            <a:r>
              <a:rPr lang="zh-TW" altLang="en-US" dirty="0"/>
              <a:t>函式</a:t>
            </a:r>
          </a:p>
          <a:p>
            <a:pPr lvl="3"/>
            <a:r>
              <a:rPr lang="en-US" altLang="zh-TW" dirty="0" err="1"/>
              <a:t>analogReference</a:t>
            </a:r>
            <a:r>
              <a:rPr lang="en-US" altLang="zh-TW" dirty="0"/>
              <a:t>( ) </a:t>
            </a:r>
            <a:r>
              <a:rPr lang="zh-TW" altLang="en-US" dirty="0"/>
              <a:t>函式功用是</a:t>
            </a:r>
            <a:r>
              <a:rPr lang="zh-TW" altLang="en-US" b="1" dirty="0"/>
              <a:t>設定類比輸入的參考電壓</a:t>
            </a:r>
            <a:r>
              <a:rPr lang="zh-TW" altLang="en-US" dirty="0"/>
              <a:t>，只有一個參數</a:t>
            </a:r>
            <a:r>
              <a:rPr lang="en-US" altLang="zh-TW" dirty="0"/>
              <a:t>type</a:t>
            </a:r>
            <a:r>
              <a:rPr lang="zh-TW" altLang="en-US" dirty="0"/>
              <a:t>可以設定，</a:t>
            </a:r>
            <a:r>
              <a:rPr lang="en-US" altLang="zh-TW" dirty="0"/>
              <a:t>type </a:t>
            </a:r>
            <a:r>
              <a:rPr lang="zh-TW" altLang="en-US" dirty="0"/>
              <a:t>參數有</a:t>
            </a:r>
            <a:r>
              <a:rPr lang="en-US" altLang="zh-TW" dirty="0"/>
              <a:t>DEFAULT</a:t>
            </a:r>
            <a:r>
              <a:rPr lang="zh-TW" altLang="en-US" dirty="0"/>
              <a:t>、</a:t>
            </a:r>
            <a:r>
              <a:rPr lang="en-US" altLang="zh-TW" dirty="0"/>
              <a:t>INTERNAL</a:t>
            </a:r>
            <a:r>
              <a:rPr lang="zh-TW" altLang="en-US" dirty="0"/>
              <a:t>、</a:t>
            </a:r>
            <a:r>
              <a:rPr lang="en-US" altLang="zh-TW" dirty="0"/>
              <a:t>INTERNAL1V1</a:t>
            </a:r>
            <a:r>
              <a:rPr lang="zh-TW" altLang="en-US" dirty="0"/>
              <a:t>，</a:t>
            </a:r>
            <a:r>
              <a:rPr lang="en-US" altLang="zh-TW" dirty="0"/>
              <a:t>INTERNAL2V56</a:t>
            </a:r>
            <a:r>
              <a:rPr lang="zh-TW" altLang="en-US" dirty="0"/>
              <a:t>及</a:t>
            </a:r>
            <a:r>
              <a:rPr lang="en-US" altLang="zh-TW" dirty="0"/>
              <a:t>EXTERNAL </a:t>
            </a:r>
            <a:r>
              <a:rPr lang="zh-TW" altLang="en-US" dirty="0"/>
              <a:t>五種選擇。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1"/>
            <a:r>
              <a:rPr lang="en-US" altLang="zh-TW" dirty="0"/>
              <a:t>8-2-2 </a:t>
            </a:r>
            <a:r>
              <a:rPr lang="en-US" altLang="zh-TW" dirty="0" err="1"/>
              <a:t>analogRead</a:t>
            </a:r>
            <a:r>
              <a:rPr lang="en-US" altLang="zh-TW" dirty="0"/>
              <a:t>( ) </a:t>
            </a:r>
            <a:r>
              <a:rPr lang="zh-TW" altLang="en-US" dirty="0"/>
              <a:t>函式</a:t>
            </a:r>
          </a:p>
          <a:p>
            <a:pPr lvl="3"/>
            <a:r>
              <a:rPr lang="en-US" altLang="zh-TW" dirty="0" err="1"/>
              <a:t>analogRead</a:t>
            </a:r>
            <a:r>
              <a:rPr lang="en-US" altLang="zh-TW" dirty="0"/>
              <a:t>( ) </a:t>
            </a:r>
            <a:r>
              <a:rPr lang="zh-TW" altLang="en-US" dirty="0"/>
              <a:t>函式功用是將類比輸入電壓</a:t>
            </a:r>
            <a:r>
              <a:rPr lang="en-US" altLang="zh-TW" dirty="0"/>
              <a:t>0~5V </a:t>
            </a:r>
            <a:r>
              <a:rPr lang="zh-TW" altLang="en-US" dirty="0"/>
              <a:t>轉換成數位值</a:t>
            </a:r>
            <a:r>
              <a:rPr lang="en-US" altLang="zh-TW" dirty="0"/>
              <a:t>0~1023</a:t>
            </a:r>
            <a:r>
              <a:rPr lang="zh-TW" altLang="en-US" dirty="0"/>
              <a:t>，只有一個參數</a:t>
            </a:r>
            <a:r>
              <a:rPr lang="en-US" altLang="zh-TW" dirty="0"/>
              <a:t>pin </a:t>
            </a:r>
            <a:r>
              <a:rPr lang="zh-TW" altLang="en-US" dirty="0"/>
              <a:t>可以設定，</a:t>
            </a:r>
            <a:r>
              <a:rPr lang="en-US" altLang="zh-TW" dirty="0"/>
              <a:t>Arduino Uno </a:t>
            </a:r>
            <a:r>
              <a:rPr lang="zh-TW" altLang="en-US" dirty="0"/>
              <a:t>板有</a:t>
            </a:r>
            <a:r>
              <a:rPr lang="en-US" altLang="zh-TW" dirty="0"/>
              <a:t>6 </a:t>
            </a:r>
            <a:r>
              <a:rPr lang="zh-TW" altLang="en-US" dirty="0"/>
              <a:t>個</a:t>
            </a:r>
            <a:r>
              <a:rPr lang="en-US" altLang="zh-TW" dirty="0"/>
              <a:t>ADC</a:t>
            </a:r>
            <a:r>
              <a:rPr lang="zh-TW" altLang="en-US" dirty="0"/>
              <a:t>，</a:t>
            </a:r>
            <a:r>
              <a:rPr lang="en-US" altLang="zh-TW" dirty="0"/>
              <a:t>pin </a:t>
            </a:r>
            <a:r>
              <a:rPr lang="zh-TW" altLang="en-US" dirty="0"/>
              <a:t>值為</a:t>
            </a:r>
            <a:r>
              <a:rPr lang="en-US" altLang="zh-TW" dirty="0"/>
              <a:t>0~4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8-2 </a:t>
            </a:r>
            <a:r>
              <a:rPr lang="zh-TW" altLang="en-US" dirty="0"/>
              <a:t>函式說明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98579"/>
            <a:ext cx="6766808" cy="10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00" y="5373216"/>
            <a:ext cx="7671424" cy="995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2795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b="1" dirty="0"/>
              <a:t>練習</a:t>
            </a:r>
            <a:endParaRPr lang="en-US" altLang="zh-TW" b="1" dirty="0"/>
          </a:p>
          <a:p>
            <a:pPr marL="529200" lvl="4" indent="-457200"/>
            <a:r>
              <a:rPr lang="zh-TW" altLang="en-US" dirty="0"/>
              <a:t>設計一植物自動澆水檢測器，以</a:t>
            </a:r>
            <a:r>
              <a:rPr lang="en-US" altLang="zh-TW" dirty="0"/>
              <a:t>DHT11 </a:t>
            </a:r>
            <a:r>
              <a:rPr lang="zh-TW" altLang="en-US" dirty="0"/>
              <a:t>溫溼度感測器測量環境溫度及溼度，當環境溫度大於攝氏</a:t>
            </a:r>
            <a:r>
              <a:rPr lang="en-US" altLang="zh-TW" dirty="0"/>
              <a:t>30</a:t>
            </a:r>
            <a:r>
              <a:rPr lang="en-US" altLang="zh-TW" baseline="30000" dirty="0"/>
              <a:t>o</a:t>
            </a:r>
            <a:r>
              <a:rPr lang="en-US" altLang="zh-TW" dirty="0"/>
              <a:t>C </a:t>
            </a:r>
            <a:r>
              <a:rPr lang="zh-TW" altLang="en-US" dirty="0"/>
              <a:t>或溼度小於</a:t>
            </a:r>
            <a:r>
              <a:rPr lang="en-US" altLang="zh-TW" dirty="0"/>
              <a:t>50%</a:t>
            </a:r>
            <a:r>
              <a:rPr lang="zh-TW" altLang="en-US" dirty="0"/>
              <a:t>時，點亮紅色</a:t>
            </a:r>
            <a:r>
              <a:rPr lang="en-US" altLang="zh-TW" dirty="0"/>
              <a:t>LED(D4)</a:t>
            </a:r>
            <a:r>
              <a:rPr lang="zh-TW" altLang="en-US" dirty="0"/>
              <a:t>。</a:t>
            </a:r>
          </a:p>
          <a:p>
            <a:pPr marL="529200" lvl="4" indent="-457200"/>
            <a:r>
              <a:rPr lang="zh-TW" altLang="en-US" dirty="0"/>
              <a:t>如圖</a:t>
            </a:r>
            <a:r>
              <a:rPr lang="en-US" altLang="zh-TW" dirty="0"/>
              <a:t>8-34 </a:t>
            </a:r>
            <a:r>
              <a:rPr lang="zh-TW" altLang="en-US" dirty="0"/>
              <a:t>所示電路接線圖，使用</a:t>
            </a:r>
            <a:r>
              <a:rPr lang="en-US" altLang="zh-TW" dirty="0"/>
              <a:t>Arduino </a:t>
            </a:r>
            <a:r>
              <a:rPr lang="zh-TW" altLang="en-US" dirty="0"/>
              <a:t>板配合</a:t>
            </a:r>
            <a:r>
              <a:rPr lang="en-US" altLang="zh-TW" dirty="0"/>
              <a:t>DHT22 </a:t>
            </a:r>
            <a:r>
              <a:rPr lang="zh-TW" altLang="en-US" dirty="0"/>
              <a:t>溫溼度感測器測量環境溫度及溼度，以串列八位七段顯示模組顯示溫度及溼度值。左邊四位顯示溫度，例如</a:t>
            </a:r>
            <a:r>
              <a:rPr lang="en-US" altLang="zh-TW" dirty="0"/>
              <a:t>25</a:t>
            </a:r>
            <a:r>
              <a:rPr lang="en-US" altLang="zh-TW" baseline="30000" dirty="0"/>
              <a:t>o</a:t>
            </a:r>
            <a:r>
              <a:rPr lang="en-US" altLang="zh-TW" dirty="0"/>
              <a:t>C</a:t>
            </a:r>
            <a:r>
              <a:rPr lang="zh-TW" altLang="en-US" dirty="0"/>
              <a:t>，右邊四位顯示溼度，例如</a:t>
            </a:r>
            <a:r>
              <a:rPr lang="en-US" altLang="zh-TW" dirty="0"/>
              <a:t>50rH</a:t>
            </a:r>
            <a:r>
              <a:rPr lang="zh-TW" altLang="en-US" dirty="0"/>
              <a:t>。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573016"/>
            <a:ext cx="6192688" cy="273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108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8-3-11 MMA7361 </a:t>
            </a:r>
            <a:r>
              <a:rPr lang="zh-TW" altLang="en-US" dirty="0"/>
              <a:t>傾斜角度測量實習</a:t>
            </a:r>
          </a:p>
          <a:p>
            <a:pPr lvl="4">
              <a:buFont typeface="+mj-ea"/>
              <a:buAutoNum type="ea1ChtPeriod"/>
            </a:pPr>
            <a:r>
              <a:rPr lang="zh-TW" altLang="en-US" b="1" dirty="0"/>
              <a:t>功能說明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8-38 </a:t>
            </a:r>
            <a:r>
              <a:rPr lang="zh-TW" altLang="en-US" dirty="0"/>
              <a:t>所示電路接線圖，使用</a:t>
            </a:r>
            <a:r>
              <a:rPr lang="en-US" altLang="zh-TW" dirty="0"/>
              <a:t>Arduino </a:t>
            </a:r>
            <a:r>
              <a:rPr lang="zh-TW" altLang="en-US" dirty="0"/>
              <a:t>板配合</a:t>
            </a:r>
            <a:r>
              <a:rPr lang="en-US" altLang="zh-TW" dirty="0"/>
              <a:t>MMA7361 </a:t>
            </a:r>
            <a:r>
              <a:rPr lang="zh-TW" altLang="en-US" dirty="0"/>
              <a:t>加速度計測量物體傾斜角度，並且將傾斜角度顯示於序列埠監控視窗中。</a:t>
            </a:r>
            <a:endParaRPr lang="en-US" altLang="zh-TW" dirty="0"/>
          </a:p>
          <a:p>
            <a:pPr lvl="3"/>
            <a:endParaRPr lang="zh-TW" altLang="en-US" dirty="0"/>
          </a:p>
          <a:p>
            <a:pPr lvl="2"/>
            <a:r>
              <a:rPr lang="en-US" altLang="zh-TW" dirty="0"/>
              <a:t>1. </a:t>
            </a:r>
            <a:r>
              <a:rPr lang="zh-TW" altLang="en-US" dirty="0"/>
              <a:t>運動感測器</a:t>
            </a:r>
            <a:endParaRPr lang="en-US" altLang="zh-TW" dirty="0"/>
          </a:p>
          <a:p>
            <a:pPr lvl="3"/>
            <a:r>
              <a:rPr lang="zh-TW" altLang="en-US" dirty="0"/>
              <a:t>常用的運動感測器有</a:t>
            </a:r>
            <a:r>
              <a:rPr lang="zh-TW" altLang="en-US" b="1" dirty="0"/>
              <a:t>加速度計</a:t>
            </a:r>
            <a:r>
              <a:rPr lang="zh-TW" altLang="en-US" dirty="0"/>
              <a:t>（ </a:t>
            </a:r>
            <a:r>
              <a:rPr lang="en-US" altLang="zh-TW" dirty="0"/>
              <a:t>accelerometer</a:t>
            </a:r>
            <a:r>
              <a:rPr lang="zh-TW" altLang="en-US" dirty="0"/>
              <a:t>， 簡記</a:t>
            </a:r>
            <a:r>
              <a:rPr lang="en-US" altLang="zh-TW" dirty="0"/>
              <a:t>g-sensor</a:t>
            </a:r>
            <a:r>
              <a:rPr lang="zh-TW" altLang="en-US" dirty="0"/>
              <a:t>）、</a:t>
            </a:r>
            <a:r>
              <a:rPr lang="zh-TW" altLang="en-US" b="1" dirty="0"/>
              <a:t>陀螺儀</a:t>
            </a:r>
            <a:r>
              <a:rPr lang="zh-TW" altLang="en-US" dirty="0"/>
              <a:t>（</a:t>
            </a:r>
            <a:r>
              <a:rPr lang="en-US" altLang="zh-TW" dirty="0"/>
              <a:t>gyroscope</a:t>
            </a:r>
            <a:r>
              <a:rPr lang="zh-TW" altLang="en-US" dirty="0"/>
              <a:t>）及</a:t>
            </a:r>
            <a:r>
              <a:rPr lang="zh-TW" altLang="en-US" b="1" dirty="0"/>
              <a:t>電子羅盤</a:t>
            </a:r>
            <a:r>
              <a:rPr lang="zh-TW" altLang="en-US" dirty="0"/>
              <a:t>（</a:t>
            </a:r>
            <a:r>
              <a:rPr lang="en-US" altLang="zh-TW" dirty="0"/>
              <a:t>e-compass</a:t>
            </a:r>
            <a:r>
              <a:rPr lang="zh-TW" altLang="en-US" dirty="0"/>
              <a:t>）等。</a:t>
            </a:r>
          </a:p>
        </p:txBody>
      </p:sp>
    </p:spTree>
    <p:extLst>
      <p:ext uri="{BB962C8B-B14F-4D97-AF65-F5344CB8AC3E}">
        <p14:creationId xmlns:p14="http://schemas.microsoft.com/office/powerpoint/2010/main" val="6169313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zh-TW" dirty="0"/>
              <a:t>2. </a:t>
            </a:r>
            <a:r>
              <a:rPr lang="zh-TW" altLang="en-US" dirty="0"/>
              <a:t>加速度計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8-35 </a:t>
            </a:r>
            <a:r>
              <a:rPr lang="zh-TW" altLang="en-US" dirty="0"/>
              <a:t>所示加速度計，用於計算物體在</a:t>
            </a:r>
            <a:r>
              <a:rPr lang="zh-TW" altLang="en-US" b="1" dirty="0"/>
              <a:t>三維空間中的加速度</a:t>
            </a:r>
            <a:r>
              <a:rPr lang="zh-TW" altLang="en-US" dirty="0"/>
              <a:t>，加速度的單位為公尺</a:t>
            </a:r>
            <a:r>
              <a:rPr lang="en-US" altLang="zh-TW" dirty="0"/>
              <a:t>/</a:t>
            </a:r>
            <a:r>
              <a:rPr lang="zh-TW" altLang="en-US" dirty="0"/>
              <a:t>秒</a:t>
            </a:r>
            <a:r>
              <a:rPr lang="en-US" altLang="zh-TW" baseline="30000" dirty="0"/>
              <a:t>2</a:t>
            </a:r>
            <a:r>
              <a:rPr lang="zh-TW" altLang="en-US" dirty="0"/>
              <a:t>（</a:t>
            </a:r>
            <a:r>
              <a:rPr lang="en-US" altLang="zh-TW" dirty="0"/>
              <a:t>m/s</a:t>
            </a:r>
            <a:r>
              <a:rPr lang="en-US" altLang="zh-TW" baseline="30000" dirty="0"/>
              <a:t>2</a:t>
            </a:r>
            <a:r>
              <a:rPr lang="zh-TW" altLang="en-US" dirty="0"/>
              <a:t>）。物體在靜止狀態下</a:t>
            </a:r>
            <a:r>
              <a:rPr lang="en-US" altLang="zh-TW" dirty="0"/>
              <a:t>Z </a:t>
            </a:r>
            <a:r>
              <a:rPr lang="zh-TW" altLang="en-US" dirty="0"/>
              <a:t>軸受到向下的重力加速度（</a:t>
            </a:r>
            <a:r>
              <a:rPr lang="en-US" altLang="zh-TW" dirty="0" err="1"/>
              <a:t>gravitationalacceleration</a:t>
            </a:r>
            <a:r>
              <a:rPr lang="zh-TW" altLang="en-US" dirty="0"/>
              <a:t>，簡記</a:t>
            </a:r>
            <a:r>
              <a:rPr lang="en-US" altLang="zh-TW" dirty="0"/>
              <a:t>g</a:t>
            </a:r>
            <a:r>
              <a:rPr lang="zh-TW" altLang="en-US" dirty="0"/>
              <a:t>）為</a:t>
            </a:r>
            <a:r>
              <a:rPr lang="en-US" altLang="zh-TW" b="1" dirty="0"/>
              <a:t>1g=9.8m/s2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92896"/>
            <a:ext cx="6435055" cy="2607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23525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zh-TW" dirty="0"/>
              <a:t>3. MMA7361 </a:t>
            </a:r>
            <a:r>
              <a:rPr lang="zh-TW" altLang="en-US" dirty="0"/>
              <a:t>加速度計模組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8-36 </a:t>
            </a:r>
            <a:r>
              <a:rPr lang="zh-TW" altLang="en-US" dirty="0"/>
              <a:t>所示</a:t>
            </a:r>
            <a:r>
              <a:rPr lang="en-US" altLang="zh-TW" dirty="0"/>
              <a:t>NXP/Freescale </a:t>
            </a:r>
            <a:r>
              <a:rPr lang="zh-TW" altLang="en-US" dirty="0"/>
              <a:t>公司生產的</a:t>
            </a:r>
            <a:r>
              <a:rPr lang="en-US" altLang="zh-TW" dirty="0"/>
              <a:t>MMA7361 </a:t>
            </a:r>
            <a:r>
              <a:rPr lang="zh-TW" altLang="en-US" dirty="0"/>
              <a:t>加速度計模組，可讀出</a:t>
            </a:r>
            <a:r>
              <a:rPr lang="en-US" altLang="zh-TW" dirty="0"/>
              <a:t>X</a:t>
            </a:r>
            <a:r>
              <a:rPr lang="zh-TW" altLang="en-US" dirty="0"/>
              <a:t>、</a:t>
            </a:r>
            <a:r>
              <a:rPr lang="en-US" altLang="zh-TW" dirty="0"/>
              <a:t>Y</a:t>
            </a:r>
            <a:r>
              <a:rPr lang="zh-TW" altLang="en-US" dirty="0"/>
              <a:t>、</a:t>
            </a:r>
            <a:r>
              <a:rPr lang="en-US" altLang="zh-TW" dirty="0"/>
              <a:t>Z </a:t>
            </a:r>
            <a:r>
              <a:rPr lang="zh-TW" altLang="en-US" dirty="0"/>
              <a:t>等三軸低量級傾斜、移動、撞擊和震動誤差。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r>
              <a:rPr lang="en-US" altLang="zh-TW" b="1" dirty="0"/>
              <a:t>(1) g </a:t>
            </a:r>
            <a:r>
              <a:rPr lang="zh-TW" altLang="en-US" b="1" dirty="0"/>
              <a:t>值靈敏度</a:t>
            </a:r>
            <a:endParaRPr lang="en-US" altLang="zh-TW" b="1" dirty="0"/>
          </a:p>
          <a:p>
            <a:pPr lvl="3"/>
            <a:endParaRPr lang="zh-TW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1988840"/>
            <a:ext cx="6894513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941168"/>
            <a:ext cx="7796932" cy="1390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2811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en-US" altLang="zh-TW" b="1" dirty="0"/>
              <a:t>(2) </a:t>
            </a:r>
            <a:r>
              <a:rPr lang="zh-TW" altLang="en-US" b="1" dirty="0"/>
              <a:t>傾斜角與三軸輸出電壓的關係</a:t>
            </a:r>
            <a:endParaRPr lang="en-US" altLang="zh-TW" b="1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r>
              <a:rPr lang="zh-TW" altLang="en-US" b="1" dirty="0"/>
              <a:t>傾斜角為</a:t>
            </a:r>
            <a:r>
              <a:rPr lang="el-GR" altLang="zh-TW" b="1" dirty="0"/>
              <a:t>θ</a:t>
            </a:r>
            <a:r>
              <a:rPr lang="zh-TW" altLang="en-US" b="1" dirty="0"/>
              <a:t>時的</a:t>
            </a:r>
            <a:r>
              <a:rPr lang="en-US" altLang="zh-TW" b="1" dirty="0"/>
              <a:t>g </a:t>
            </a:r>
            <a:r>
              <a:rPr lang="zh-TW" altLang="en-US" b="1" dirty="0"/>
              <a:t>值等於</a:t>
            </a:r>
            <a:r>
              <a:rPr lang="en-US" altLang="zh-TW" b="1" dirty="0" err="1"/>
              <a:t>gsin</a:t>
            </a:r>
            <a:r>
              <a:rPr lang="el-GR" altLang="zh-TW" b="1" dirty="0"/>
              <a:t>θ </a:t>
            </a:r>
            <a:r>
              <a:rPr lang="zh-TW" altLang="en-US" b="1" dirty="0"/>
              <a:t>，輸出電壓等於</a:t>
            </a:r>
            <a:r>
              <a:rPr lang="en-US" altLang="zh-TW" b="1" dirty="0"/>
              <a:t>1.65+0.8Xsin</a:t>
            </a:r>
            <a:r>
              <a:rPr lang="el-GR" altLang="zh-TW" b="1" dirty="0"/>
              <a:t>θ</a:t>
            </a:r>
            <a:r>
              <a:rPr lang="zh-TW" altLang="en-US" b="1" dirty="0"/>
              <a:t>伏特</a:t>
            </a:r>
            <a:r>
              <a:rPr lang="zh-TW" altLang="en-US" dirty="0"/>
              <a:t>。以物體</a:t>
            </a:r>
            <a:r>
              <a:rPr lang="en-US" altLang="zh-TW" dirty="0"/>
              <a:t>X</a:t>
            </a:r>
            <a:r>
              <a:rPr lang="zh-TW" altLang="en-US" dirty="0"/>
              <a:t>軸傾斜角</a:t>
            </a:r>
            <a:r>
              <a:rPr lang="en-US" altLang="zh-TW" dirty="0"/>
              <a:t>30</a:t>
            </a:r>
            <a:r>
              <a:rPr lang="en-US" altLang="zh-TW" baseline="30000" dirty="0"/>
              <a:t>o</a:t>
            </a:r>
            <a:r>
              <a:rPr lang="zh-TW" altLang="en-US" dirty="0"/>
              <a:t>為例，</a:t>
            </a:r>
            <a:r>
              <a:rPr lang="en-US" altLang="zh-TW" dirty="0"/>
              <a:t>g </a:t>
            </a:r>
            <a:r>
              <a:rPr lang="zh-TW" altLang="en-US" dirty="0"/>
              <a:t>值等於</a:t>
            </a:r>
            <a:r>
              <a:rPr lang="en-US" altLang="zh-TW" dirty="0"/>
              <a:t>gsin30</a:t>
            </a:r>
            <a:r>
              <a:rPr lang="en-US" altLang="zh-TW" baseline="30000" dirty="0"/>
              <a:t>o</a:t>
            </a:r>
            <a:r>
              <a:rPr lang="en-US" altLang="zh-TW" dirty="0"/>
              <a:t>=0.5g</a:t>
            </a:r>
            <a:r>
              <a:rPr lang="zh-TW" altLang="en-US" dirty="0"/>
              <a:t>，輸出電壓等於</a:t>
            </a:r>
            <a:r>
              <a:rPr lang="en-US" altLang="zh-TW" dirty="0"/>
              <a:t>1.65+0.80.5=2.05V</a:t>
            </a:r>
            <a:r>
              <a:rPr lang="zh-TW" altLang="en-US" dirty="0"/>
              <a:t>。</a:t>
            </a:r>
            <a:endParaRPr lang="en-US" altLang="zh-TW" dirty="0"/>
          </a:p>
          <a:p>
            <a:pPr lvl="3"/>
            <a:r>
              <a:rPr lang="zh-TW" altLang="en-US" dirty="0"/>
              <a:t>實際上，</a:t>
            </a:r>
            <a:r>
              <a:rPr lang="zh-TW" altLang="en-US" b="1" dirty="0"/>
              <a:t>三軸輸出電壓值會因電源電壓的穩定性及各軸差異而有誤差，必須自己反覆測試調校，才能得到正確的輸出</a:t>
            </a:r>
            <a:r>
              <a:rPr lang="zh-TW" altLang="en-US" dirty="0"/>
              <a:t>。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8100392" cy="173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69308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en-US" altLang="zh-TW" b="1" dirty="0"/>
              <a:t>(3) </a:t>
            </a:r>
            <a:r>
              <a:rPr lang="zh-TW" altLang="en-US" b="1" dirty="0"/>
              <a:t>最大傾斜角與</a:t>
            </a:r>
            <a:r>
              <a:rPr lang="en-US" altLang="zh-TW" b="1" dirty="0"/>
              <a:t>X</a:t>
            </a:r>
            <a:r>
              <a:rPr lang="zh-TW" altLang="en-US" b="1" dirty="0"/>
              <a:t>、</a:t>
            </a:r>
            <a:r>
              <a:rPr lang="en-US" altLang="zh-TW" b="1" dirty="0"/>
              <a:t>Y</a:t>
            </a:r>
            <a:r>
              <a:rPr lang="zh-TW" altLang="en-US" b="1" dirty="0"/>
              <a:t>、</a:t>
            </a:r>
            <a:r>
              <a:rPr lang="en-US" altLang="zh-TW" b="1" dirty="0"/>
              <a:t>Z </a:t>
            </a:r>
            <a:r>
              <a:rPr lang="zh-TW" altLang="en-US" b="1" dirty="0"/>
              <a:t>三軸輸出電壓的關係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68760"/>
            <a:ext cx="6815484" cy="4950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5318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88" y="836712"/>
            <a:ext cx="6298793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4">
              <a:buFont typeface="+mj-ea"/>
              <a:buAutoNum type="ea1ChtPeriod" startAt="2"/>
            </a:pPr>
            <a:r>
              <a:rPr lang="zh-TW" altLang="en-US" b="1" dirty="0"/>
              <a:t>電路接線圖</a:t>
            </a:r>
            <a:endParaRPr lang="en-US" altLang="zh-TW" b="1" dirty="0"/>
          </a:p>
          <a:p>
            <a:pPr lvl="4">
              <a:buFont typeface="+mj-ea"/>
              <a:buAutoNum type="ea1ChtPeriod" startAt="2"/>
            </a:pPr>
            <a:endParaRPr lang="en-US" altLang="zh-TW" b="1" dirty="0"/>
          </a:p>
          <a:p>
            <a:pPr lvl="4">
              <a:buFont typeface="+mj-ea"/>
              <a:buAutoNum type="ea1ChtPeriod" startAt="2"/>
            </a:pPr>
            <a:endParaRPr lang="en-US" altLang="zh-TW" b="1" dirty="0"/>
          </a:p>
          <a:p>
            <a:pPr lvl="4">
              <a:buFont typeface="+mj-ea"/>
              <a:buAutoNum type="ea1ChtPeriod" startAt="2"/>
            </a:pPr>
            <a:endParaRPr lang="en-US" altLang="zh-TW" b="1" dirty="0"/>
          </a:p>
          <a:p>
            <a:pPr lvl="4">
              <a:buFont typeface="+mj-ea"/>
              <a:buAutoNum type="ea1ChtPeriod" startAt="2"/>
            </a:pPr>
            <a:endParaRPr lang="en-US" altLang="zh-TW" b="1" dirty="0"/>
          </a:p>
          <a:p>
            <a:pPr lvl="4">
              <a:buFont typeface="+mj-ea"/>
              <a:buAutoNum type="ea1ChtPeriod" startAt="2"/>
            </a:pPr>
            <a:endParaRPr lang="en-US" altLang="zh-TW" b="1" dirty="0"/>
          </a:p>
          <a:p>
            <a:pPr lvl="4">
              <a:buFont typeface="+mj-ea"/>
              <a:buAutoNum type="ea1ChtPeriod" startAt="2"/>
            </a:pPr>
            <a:r>
              <a:rPr lang="zh-TW" altLang="en-US" b="1" dirty="0"/>
              <a:t>程式：</a:t>
            </a:r>
            <a:r>
              <a:rPr lang="en-US" altLang="zh-TW" b="1" dirty="0"/>
              <a:t>ch8_11.ino</a:t>
            </a:r>
            <a:endParaRPr lang="zh-TW" altLang="en-US" b="1" dirty="0"/>
          </a:p>
        </p:txBody>
      </p:sp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825" y="3717032"/>
            <a:ext cx="6480720" cy="290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9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4664"/>
            <a:ext cx="5976664" cy="6180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69308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b="1" dirty="0"/>
              <a:t>練習</a:t>
            </a:r>
            <a:endParaRPr lang="en-US" altLang="zh-TW" b="1" dirty="0"/>
          </a:p>
          <a:p>
            <a:pPr marL="529200" lvl="4" indent="-457200"/>
            <a:r>
              <a:rPr lang="zh-TW" altLang="en-US" dirty="0"/>
              <a:t>如圖</a:t>
            </a:r>
            <a:r>
              <a:rPr lang="en-US" altLang="zh-TW" dirty="0"/>
              <a:t>8-39 </a:t>
            </a:r>
            <a:r>
              <a:rPr lang="zh-TW" altLang="en-US" dirty="0"/>
              <a:t>所示電路接線圖，使用</a:t>
            </a:r>
            <a:r>
              <a:rPr lang="en-US" altLang="zh-TW" dirty="0"/>
              <a:t>MMA7361 </a:t>
            </a:r>
            <a:r>
              <a:rPr lang="zh-TW" altLang="en-US" dirty="0"/>
              <a:t>加速度計測量物體傾斜角，並以全彩</a:t>
            </a:r>
            <a:r>
              <a:rPr lang="en-US" altLang="zh-TW" dirty="0"/>
              <a:t>LED</a:t>
            </a:r>
            <a:r>
              <a:rPr lang="zh-TW" altLang="en-US" dirty="0"/>
              <a:t>顯示斜傾狀態。當</a:t>
            </a:r>
            <a:r>
              <a:rPr lang="en-US" altLang="zh-TW" dirty="0"/>
              <a:t>X </a:t>
            </a:r>
            <a:r>
              <a:rPr lang="zh-TW" altLang="en-US" dirty="0"/>
              <a:t>軸傾斜角大於</a:t>
            </a:r>
            <a:r>
              <a:rPr lang="en-US" altLang="zh-TW" dirty="0"/>
              <a:t>45</a:t>
            </a:r>
            <a:r>
              <a:rPr lang="en-US" altLang="zh-TW" baseline="30000" dirty="0"/>
              <a:t>o</a:t>
            </a:r>
            <a:r>
              <a:rPr lang="zh-TW" altLang="en-US" dirty="0"/>
              <a:t>時，綠燈亮；當</a:t>
            </a:r>
            <a:r>
              <a:rPr lang="en-US" altLang="zh-TW" dirty="0"/>
              <a:t>Y </a:t>
            </a:r>
            <a:r>
              <a:rPr lang="zh-TW" altLang="en-US" dirty="0"/>
              <a:t>軸傾斜角大於</a:t>
            </a:r>
            <a:r>
              <a:rPr lang="en-US" altLang="zh-TW" dirty="0"/>
              <a:t>45</a:t>
            </a:r>
            <a:r>
              <a:rPr lang="en-US" altLang="zh-TW" baseline="30000" dirty="0"/>
              <a:t>o</a:t>
            </a:r>
            <a:r>
              <a:rPr lang="zh-TW" altLang="en-US" dirty="0"/>
              <a:t>時，黃燈亮；當</a:t>
            </a:r>
            <a:r>
              <a:rPr lang="en-US" altLang="zh-TW" dirty="0"/>
              <a:t>Z </a:t>
            </a:r>
            <a:r>
              <a:rPr lang="zh-TW" altLang="en-US" dirty="0"/>
              <a:t>軸傾斜角大於</a:t>
            </a:r>
            <a:r>
              <a:rPr lang="en-US" altLang="zh-TW" dirty="0"/>
              <a:t>45</a:t>
            </a:r>
            <a:r>
              <a:rPr lang="en-US" altLang="zh-TW" baseline="30000" dirty="0"/>
              <a:t>o</a:t>
            </a:r>
            <a:r>
              <a:rPr lang="zh-TW" altLang="en-US" dirty="0"/>
              <a:t>時，紅燈亮。</a:t>
            </a:r>
            <a:endParaRPr lang="en-US" altLang="zh-TW" dirty="0"/>
          </a:p>
          <a:p>
            <a:pPr marL="529200" lvl="4" indent="-457200"/>
            <a:endParaRPr lang="en-US" altLang="zh-TW" dirty="0"/>
          </a:p>
          <a:p>
            <a:pPr marL="529200" lvl="4" indent="-457200"/>
            <a:endParaRPr lang="en-US" altLang="zh-TW" dirty="0"/>
          </a:p>
          <a:p>
            <a:pPr marL="529200" lvl="4" indent="-457200"/>
            <a:endParaRPr lang="en-US" altLang="zh-TW" dirty="0"/>
          </a:p>
          <a:p>
            <a:pPr marL="529200" lvl="4" indent="-457200"/>
            <a:endParaRPr lang="en-US" altLang="zh-TW" dirty="0"/>
          </a:p>
          <a:p>
            <a:pPr marL="529200" lvl="4" indent="-457200"/>
            <a:endParaRPr lang="en-US" altLang="zh-TW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6459005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01593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4">
              <a:buFont typeface="+mj-lt"/>
              <a:buAutoNum type="arabicPeriod" startAt="2"/>
            </a:pPr>
            <a:r>
              <a:rPr lang="zh-TW" altLang="en-US" dirty="0"/>
              <a:t>如圖</a:t>
            </a:r>
            <a:r>
              <a:rPr lang="en-US" altLang="zh-TW" dirty="0"/>
              <a:t>8-40 </a:t>
            </a:r>
            <a:r>
              <a:rPr lang="zh-TW" altLang="en-US" dirty="0"/>
              <a:t>所示電路接線圖，使用</a:t>
            </a:r>
            <a:r>
              <a:rPr lang="en-US" altLang="zh-TW" dirty="0"/>
              <a:t>MMA7361 </a:t>
            </a:r>
            <a:r>
              <a:rPr lang="zh-TW" altLang="en-US" dirty="0"/>
              <a:t>加速度計測量物體傾斜角，並以串列八位七段顯示器顯示傾斜角。左邊四位顯示</a:t>
            </a:r>
            <a:r>
              <a:rPr lang="en-US" altLang="zh-TW" dirty="0"/>
              <a:t>X </a:t>
            </a:r>
            <a:r>
              <a:rPr lang="zh-TW" altLang="en-US" dirty="0"/>
              <a:t>軸傾斜角，右邊四位顯示</a:t>
            </a:r>
            <a:r>
              <a:rPr lang="en-US" altLang="zh-TW" dirty="0"/>
              <a:t>Y </a:t>
            </a:r>
            <a:r>
              <a:rPr lang="zh-TW" altLang="en-US" dirty="0"/>
              <a:t>軸傾斜角，例如</a:t>
            </a:r>
            <a:r>
              <a:rPr lang="en-US" altLang="zh-TW" dirty="0"/>
              <a:t>X </a:t>
            </a:r>
            <a:r>
              <a:rPr lang="zh-TW" altLang="en-US" dirty="0"/>
              <a:t>軸斜傾角</a:t>
            </a:r>
            <a:r>
              <a:rPr lang="en-US" altLang="zh-TW" dirty="0"/>
              <a:t>60</a:t>
            </a:r>
            <a:r>
              <a:rPr lang="en-US" altLang="zh-TW" baseline="30000" dirty="0"/>
              <a:t>o</a:t>
            </a:r>
            <a:r>
              <a:rPr lang="zh-TW" altLang="en-US" dirty="0"/>
              <a:t>，</a:t>
            </a:r>
            <a:r>
              <a:rPr lang="en-US" altLang="zh-TW" dirty="0"/>
              <a:t>Y </a:t>
            </a:r>
            <a:r>
              <a:rPr lang="zh-TW" altLang="en-US" dirty="0"/>
              <a:t>軸斜傾角</a:t>
            </a:r>
            <a:r>
              <a:rPr lang="en-US" altLang="zh-TW" dirty="0"/>
              <a:t>-45</a:t>
            </a:r>
            <a:r>
              <a:rPr lang="en-US" altLang="zh-TW" baseline="30000" dirty="0"/>
              <a:t>o</a:t>
            </a:r>
            <a:r>
              <a:rPr lang="zh-TW" altLang="en-US" dirty="0"/>
              <a:t>，顯示情形如圖</a:t>
            </a:r>
            <a:r>
              <a:rPr lang="en-US" altLang="zh-TW" dirty="0"/>
              <a:t>8-41 </a:t>
            </a:r>
            <a:r>
              <a:rPr lang="zh-TW" altLang="en-US" dirty="0"/>
              <a:t>所示。</a:t>
            </a:r>
          </a:p>
          <a:p>
            <a:pPr lvl="4">
              <a:buAutoNum type="arabicPeriod" startAt="2"/>
            </a:pPr>
            <a:endParaRPr lang="zh-TW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76872"/>
            <a:ext cx="6783637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5318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8-2-3 constrain( ) </a:t>
            </a:r>
            <a:r>
              <a:rPr lang="zh-TW" altLang="en-US" dirty="0"/>
              <a:t>函式</a:t>
            </a:r>
          </a:p>
          <a:p>
            <a:pPr lvl="3"/>
            <a:r>
              <a:rPr lang="en-US" altLang="zh-TW" dirty="0"/>
              <a:t>constrain( ) </a:t>
            </a:r>
            <a:r>
              <a:rPr lang="zh-TW" altLang="en-US" dirty="0"/>
              <a:t>函式功用是</a:t>
            </a:r>
            <a:r>
              <a:rPr lang="zh-TW" altLang="en-US" b="1" dirty="0"/>
              <a:t>限制整數數值</a:t>
            </a:r>
            <a:r>
              <a:rPr lang="en-US" altLang="zh-TW" b="1" dirty="0"/>
              <a:t>x </a:t>
            </a:r>
            <a:r>
              <a:rPr lang="zh-TW" altLang="en-US" b="1" dirty="0"/>
              <a:t>的上、下限範圍</a:t>
            </a:r>
            <a:r>
              <a:rPr lang="zh-TW" altLang="en-US" dirty="0"/>
              <a:t>，有三個參數必須設定，整數數值</a:t>
            </a:r>
            <a:r>
              <a:rPr lang="en-US" altLang="zh-TW" dirty="0"/>
              <a:t>x</a:t>
            </a:r>
            <a:r>
              <a:rPr lang="zh-TW" altLang="en-US" dirty="0"/>
              <a:t>、下限值</a:t>
            </a:r>
            <a:r>
              <a:rPr lang="en-US" altLang="zh-TW" dirty="0"/>
              <a:t>a </a:t>
            </a:r>
            <a:r>
              <a:rPr lang="zh-TW" altLang="en-US" dirty="0"/>
              <a:t>及上限值</a:t>
            </a:r>
            <a:r>
              <a:rPr lang="en-US" altLang="zh-TW" dirty="0"/>
              <a:t>b</a:t>
            </a:r>
            <a:r>
              <a:rPr lang="zh-TW" altLang="en-US" dirty="0"/>
              <a:t>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1"/>
            <a:r>
              <a:rPr lang="en-US" altLang="zh-TW" dirty="0"/>
              <a:t>8-2-4 map( ) </a:t>
            </a:r>
            <a:r>
              <a:rPr lang="zh-TW" altLang="en-US" dirty="0"/>
              <a:t>函式</a:t>
            </a:r>
          </a:p>
          <a:p>
            <a:pPr lvl="3"/>
            <a:r>
              <a:rPr lang="en-US" altLang="zh-TW" dirty="0"/>
              <a:t>map( ) </a:t>
            </a:r>
            <a:r>
              <a:rPr lang="zh-TW" altLang="en-US" dirty="0"/>
              <a:t>函式功用是</a:t>
            </a:r>
            <a:r>
              <a:rPr lang="zh-TW" altLang="en-US" b="1" dirty="0"/>
              <a:t>改變整數數值</a:t>
            </a:r>
            <a:r>
              <a:rPr lang="en-US" altLang="zh-TW" b="1" dirty="0"/>
              <a:t>value </a:t>
            </a:r>
            <a:r>
              <a:rPr lang="zh-TW" altLang="en-US" b="1" dirty="0"/>
              <a:t>的上、下限範圍</a:t>
            </a:r>
            <a:r>
              <a:rPr lang="zh-TW" altLang="en-US" dirty="0"/>
              <a:t>，由原來的下限</a:t>
            </a:r>
            <a:r>
              <a:rPr lang="en-US" altLang="zh-TW" dirty="0" err="1"/>
              <a:t>fromLow</a:t>
            </a:r>
            <a:r>
              <a:rPr lang="zh-TW" altLang="en-US" dirty="0"/>
              <a:t>變成新的下限</a:t>
            </a:r>
            <a:r>
              <a:rPr lang="en-US" altLang="zh-TW" dirty="0" err="1"/>
              <a:t>toLow</a:t>
            </a:r>
            <a:r>
              <a:rPr lang="zh-TW" altLang="en-US" dirty="0"/>
              <a:t>，由原來的上限</a:t>
            </a:r>
            <a:r>
              <a:rPr lang="en-US" altLang="zh-TW" dirty="0" err="1"/>
              <a:t>fromHigh</a:t>
            </a:r>
            <a:r>
              <a:rPr lang="zh-TW" altLang="en-US" dirty="0"/>
              <a:t>，變成新的上限</a:t>
            </a:r>
            <a:r>
              <a:rPr lang="en-US" altLang="zh-TW" dirty="0" err="1"/>
              <a:t>toHigh</a:t>
            </a:r>
            <a:r>
              <a:rPr lang="zh-TW" altLang="en-US" dirty="0"/>
              <a:t>。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7753623" cy="101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301208"/>
            <a:ext cx="8090382" cy="103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3462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8-3-12 L3G4200 </a:t>
            </a:r>
            <a:r>
              <a:rPr lang="zh-TW" altLang="en-US" dirty="0"/>
              <a:t>旋轉角度測量實習</a:t>
            </a:r>
          </a:p>
          <a:p>
            <a:pPr lvl="4">
              <a:buFont typeface="+mj-ea"/>
              <a:buAutoNum type="ea1ChtPeriod"/>
            </a:pPr>
            <a:r>
              <a:rPr lang="zh-TW" altLang="en-US" b="1" dirty="0"/>
              <a:t>功能說明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8-45 </a:t>
            </a:r>
            <a:r>
              <a:rPr lang="zh-TW" altLang="en-US" dirty="0"/>
              <a:t>所示電路接線圖，使用</a:t>
            </a:r>
            <a:r>
              <a:rPr lang="en-US" altLang="zh-TW" dirty="0"/>
              <a:t>Arduino </a:t>
            </a:r>
            <a:r>
              <a:rPr lang="zh-TW" altLang="en-US" dirty="0"/>
              <a:t>板配合</a:t>
            </a:r>
            <a:r>
              <a:rPr lang="en-US" altLang="zh-TW" dirty="0"/>
              <a:t>3G4200 </a:t>
            </a:r>
            <a:r>
              <a:rPr lang="zh-TW" altLang="en-US" dirty="0"/>
              <a:t>陀螺儀測量物體三軸旋轉角度，並且將旋轉角度顯示於序列埠監控視窗中。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92896"/>
            <a:ext cx="7351737" cy="2689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97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zh-TW" dirty="0"/>
              <a:t>1. </a:t>
            </a:r>
            <a:r>
              <a:rPr lang="zh-TW" altLang="en-US" dirty="0"/>
              <a:t>陀螺儀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8-42 </a:t>
            </a:r>
            <a:r>
              <a:rPr lang="zh-TW" altLang="en-US" dirty="0"/>
              <a:t>所示陀螺儀，用來測量三軸所發生的</a:t>
            </a:r>
            <a:r>
              <a:rPr lang="zh-TW" altLang="en-US" b="1" dirty="0"/>
              <a:t>旋轉角速度</a:t>
            </a:r>
            <a:r>
              <a:rPr lang="zh-TW" altLang="en-US" dirty="0"/>
              <a:t>（</a:t>
            </a:r>
            <a:r>
              <a:rPr lang="en-US" altLang="zh-TW" dirty="0"/>
              <a:t>angular velocity</a:t>
            </a:r>
            <a:r>
              <a:rPr lang="zh-TW" altLang="en-US" dirty="0"/>
              <a:t>，簡記</a:t>
            </a:r>
            <a:r>
              <a:rPr lang="el-GR" altLang="zh-TW" dirty="0"/>
              <a:t>ω</a:t>
            </a:r>
            <a:r>
              <a:rPr lang="zh-TW" altLang="en-US" dirty="0"/>
              <a:t>）變化，單位為度</a:t>
            </a:r>
            <a:r>
              <a:rPr lang="en-US" altLang="zh-TW" dirty="0"/>
              <a:t>/</a:t>
            </a:r>
            <a:r>
              <a:rPr lang="zh-TW" altLang="en-US" dirty="0"/>
              <a:t>秒（</a:t>
            </a:r>
            <a:r>
              <a:rPr lang="en-US" altLang="zh-TW" dirty="0"/>
              <a:t>degree per second</a:t>
            </a:r>
            <a:r>
              <a:rPr lang="zh-TW" altLang="en-US" dirty="0"/>
              <a:t>，簡記</a:t>
            </a:r>
            <a:r>
              <a:rPr lang="en-US" altLang="zh-TW" dirty="0" err="1"/>
              <a:t>dps</a:t>
            </a:r>
            <a:r>
              <a:rPr lang="zh-TW" altLang="en-US" dirty="0"/>
              <a:t>）。</a:t>
            </a:r>
            <a:endParaRPr lang="en-US" altLang="zh-TW" dirty="0"/>
          </a:p>
          <a:p>
            <a:pPr lvl="3"/>
            <a:endParaRPr lang="en-US" altLang="zh-TW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54372"/>
            <a:ext cx="8280920" cy="371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69308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zh-TW" dirty="0"/>
              <a:t>2. L3G4200 </a:t>
            </a:r>
            <a:r>
              <a:rPr lang="zh-TW" altLang="en-US" dirty="0"/>
              <a:t>陀螺儀模組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8-43 </a:t>
            </a:r>
            <a:r>
              <a:rPr lang="zh-TW" altLang="en-US" dirty="0"/>
              <a:t>所示</a:t>
            </a:r>
            <a:r>
              <a:rPr lang="en-US" altLang="zh-TW" dirty="0"/>
              <a:t>L3G4200 </a:t>
            </a:r>
            <a:r>
              <a:rPr lang="zh-TW" altLang="en-US" dirty="0"/>
              <a:t>陀螺儀模組，輸出</a:t>
            </a:r>
            <a:r>
              <a:rPr lang="en-US" altLang="zh-TW" dirty="0"/>
              <a:t>16 </a:t>
            </a:r>
            <a:r>
              <a:rPr lang="zh-TW" altLang="en-US" dirty="0"/>
              <a:t>位元數位值，有</a:t>
            </a:r>
            <a:r>
              <a:rPr lang="en-US" altLang="zh-TW" dirty="0"/>
              <a:t>SPI </a:t>
            </a:r>
            <a:r>
              <a:rPr lang="zh-TW" altLang="en-US" dirty="0"/>
              <a:t>及</a:t>
            </a:r>
            <a:r>
              <a:rPr lang="en-US" altLang="zh-TW" dirty="0"/>
              <a:t>I2C </a:t>
            </a:r>
            <a:r>
              <a:rPr lang="zh-TW" altLang="en-US" dirty="0"/>
              <a:t>兩種介面可以選擇。陀螺儀模組有 </a:t>
            </a:r>
            <a:r>
              <a:rPr lang="en-US" altLang="zh-TW" dirty="0"/>
              <a:t>250dps</a:t>
            </a:r>
            <a:r>
              <a:rPr lang="zh-TW" altLang="en-US" dirty="0"/>
              <a:t>（</a:t>
            </a:r>
            <a:r>
              <a:rPr lang="en-US" altLang="zh-TW" dirty="0"/>
              <a:t>degree per second</a:t>
            </a:r>
            <a:r>
              <a:rPr lang="zh-TW" altLang="en-US" dirty="0"/>
              <a:t>）、   </a:t>
            </a:r>
            <a:r>
              <a:rPr lang="en-US" altLang="zh-TW" dirty="0"/>
              <a:t>500dps </a:t>
            </a:r>
            <a:r>
              <a:rPr lang="zh-TW" altLang="en-US" dirty="0"/>
              <a:t>及     </a:t>
            </a:r>
            <a:r>
              <a:rPr lang="en-US" altLang="zh-TW" dirty="0"/>
              <a:t>2000dps </a:t>
            </a:r>
            <a:r>
              <a:rPr lang="zh-TW" altLang="en-US" dirty="0"/>
              <a:t>三種滿刻度可以選擇， 滿刻度      </a:t>
            </a:r>
            <a:r>
              <a:rPr lang="en-US" altLang="zh-TW" dirty="0"/>
              <a:t>250dps </a:t>
            </a:r>
            <a:r>
              <a:rPr lang="zh-TW" altLang="en-US" dirty="0"/>
              <a:t>的解析度為</a:t>
            </a:r>
            <a:r>
              <a:rPr lang="en-US" altLang="zh-TW" dirty="0"/>
              <a:t>8.75mdps/digit</a:t>
            </a:r>
            <a:r>
              <a:rPr lang="zh-TW" altLang="en-US" dirty="0"/>
              <a:t>，滿刻度     </a:t>
            </a:r>
            <a:r>
              <a:rPr lang="en-US" altLang="zh-TW" dirty="0"/>
              <a:t>500dps </a:t>
            </a:r>
            <a:r>
              <a:rPr lang="zh-TW" altLang="en-US" dirty="0"/>
              <a:t>的解析度為</a:t>
            </a:r>
            <a:r>
              <a:rPr lang="en-US" altLang="zh-TW" dirty="0"/>
              <a:t>17.5mdps/digit</a:t>
            </a:r>
            <a:r>
              <a:rPr lang="zh-TW" altLang="en-US" dirty="0"/>
              <a:t>，滿刻度    </a:t>
            </a:r>
            <a:r>
              <a:rPr lang="en-US" altLang="zh-TW" dirty="0"/>
              <a:t>2000dps </a:t>
            </a:r>
            <a:r>
              <a:rPr lang="zh-TW" altLang="en-US" dirty="0"/>
              <a:t>的解析度為</a:t>
            </a:r>
            <a:r>
              <a:rPr lang="en-US" altLang="zh-TW" dirty="0"/>
              <a:t>70mdps/digit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53022"/>
            <a:ext cx="1809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1664990"/>
            <a:ext cx="1809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988840"/>
            <a:ext cx="1809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988840"/>
            <a:ext cx="1809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08920"/>
            <a:ext cx="1809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764" y="3356992"/>
            <a:ext cx="4981061" cy="2409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45" y="3356992"/>
            <a:ext cx="3156843" cy="1917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391" y="2348880"/>
            <a:ext cx="1809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736" y="2673102"/>
            <a:ext cx="1809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53180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08720"/>
            <a:ext cx="5126533" cy="2366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4">
              <a:buFont typeface="+mj-ea"/>
              <a:buAutoNum type="ea1ChtPeriod" startAt="2"/>
            </a:pPr>
            <a:r>
              <a:rPr lang="zh-TW" altLang="en-US" b="1" dirty="0"/>
              <a:t>電路接線圖</a:t>
            </a:r>
            <a:endParaRPr lang="en-US" altLang="zh-TW" b="1" dirty="0"/>
          </a:p>
          <a:p>
            <a:pPr lvl="4">
              <a:buFont typeface="+mj-ea"/>
              <a:buAutoNum type="ea1ChtPeriod" startAt="2"/>
            </a:pPr>
            <a:endParaRPr lang="en-US" altLang="zh-TW" b="1" dirty="0"/>
          </a:p>
          <a:p>
            <a:pPr lvl="4">
              <a:buFont typeface="+mj-ea"/>
              <a:buAutoNum type="ea1ChtPeriod" startAt="2"/>
            </a:pPr>
            <a:endParaRPr lang="en-US" altLang="zh-TW" b="1" dirty="0"/>
          </a:p>
          <a:p>
            <a:pPr lvl="4">
              <a:buFont typeface="+mj-ea"/>
              <a:buAutoNum type="ea1ChtPeriod" startAt="2"/>
            </a:pPr>
            <a:endParaRPr lang="en-US" altLang="zh-TW" b="1" dirty="0"/>
          </a:p>
          <a:p>
            <a:pPr lvl="4">
              <a:buFont typeface="+mj-ea"/>
              <a:buAutoNum type="ea1ChtPeriod" startAt="2"/>
            </a:pPr>
            <a:endParaRPr lang="en-US" altLang="zh-TW" b="1" dirty="0"/>
          </a:p>
          <a:p>
            <a:pPr lvl="4">
              <a:buFont typeface="+mj-ea"/>
              <a:buAutoNum type="ea1ChtPeriod" startAt="2"/>
            </a:pPr>
            <a:endParaRPr lang="en-US" altLang="zh-TW" b="1" dirty="0"/>
          </a:p>
          <a:p>
            <a:pPr lvl="4">
              <a:buFont typeface="+mj-ea"/>
              <a:buAutoNum type="ea1ChtPeriod" startAt="2"/>
            </a:pPr>
            <a:endParaRPr lang="en-US" altLang="zh-TW" b="1" dirty="0"/>
          </a:p>
          <a:p>
            <a:pPr lvl="4">
              <a:buFont typeface="+mj-ea"/>
              <a:buAutoNum type="ea1ChtPeriod" startAt="2"/>
            </a:pPr>
            <a:r>
              <a:rPr lang="zh-TW" altLang="en-US" b="1" dirty="0"/>
              <a:t>程式：</a:t>
            </a:r>
            <a:r>
              <a:rPr lang="en-US" altLang="zh-TW" b="1" dirty="0"/>
              <a:t>ch8_12.ino</a:t>
            </a:r>
            <a:endParaRPr lang="zh-TW" altLang="en-US" b="1" dirty="0"/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1" y="4077072"/>
            <a:ext cx="7289254" cy="2165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97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20688"/>
            <a:ext cx="5842620" cy="594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69308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b="1" dirty="0"/>
              <a:t>練習</a:t>
            </a:r>
            <a:endParaRPr lang="en-US" altLang="zh-TW" b="1" dirty="0"/>
          </a:p>
          <a:p>
            <a:pPr marL="529200" lvl="4" indent="-457200"/>
            <a:r>
              <a:rPr lang="zh-TW" altLang="en-US" dirty="0"/>
              <a:t>使用</a:t>
            </a:r>
            <a:r>
              <a:rPr lang="en-US" altLang="zh-TW" dirty="0"/>
              <a:t>Arduino </a:t>
            </a:r>
            <a:r>
              <a:rPr lang="zh-TW" altLang="en-US" dirty="0"/>
              <a:t>板控制</a:t>
            </a:r>
            <a:r>
              <a:rPr lang="en-US" altLang="zh-TW" dirty="0"/>
              <a:t>3G4200 </a:t>
            </a:r>
            <a:r>
              <a:rPr lang="zh-TW" altLang="en-US" dirty="0"/>
              <a:t>陀螺儀</a:t>
            </a:r>
            <a:r>
              <a:rPr lang="en-US" altLang="zh-TW" dirty="0"/>
              <a:t>Z </a:t>
            </a:r>
            <a:r>
              <a:rPr lang="zh-TW" altLang="en-US" dirty="0"/>
              <a:t>軸旋轉及兩個</a:t>
            </a:r>
            <a:r>
              <a:rPr lang="en-US" altLang="zh-TW" dirty="0"/>
              <a:t>LED </a:t>
            </a:r>
            <a:r>
              <a:rPr lang="zh-TW" altLang="en-US" dirty="0"/>
              <a:t>燈（右燈</a:t>
            </a:r>
            <a:r>
              <a:rPr lang="en-US" altLang="zh-TW" dirty="0"/>
              <a:t>D3</a:t>
            </a:r>
            <a:r>
              <a:rPr lang="zh-TW" altLang="en-US" dirty="0"/>
              <a:t>、左燈</a:t>
            </a:r>
            <a:r>
              <a:rPr lang="en-US" altLang="zh-TW" dirty="0"/>
              <a:t>D4</a:t>
            </a:r>
            <a:r>
              <a:rPr lang="zh-TW" altLang="en-US" dirty="0"/>
              <a:t>），指示機車龍頭轉動方向。當龍頭向右轉超過</a:t>
            </a:r>
            <a:r>
              <a:rPr lang="en-US" altLang="zh-TW" dirty="0"/>
              <a:t>45</a:t>
            </a:r>
            <a:r>
              <a:rPr lang="en-US" altLang="zh-TW" baseline="30000" dirty="0"/>
              <a:t>o</a:t>
            </a:r>
            <a:r>
              <a:rPr lang="zh-TW" altLang="en-US" dirty="0"/>
              <a:t>，則右燈亮；當龍頭向左轉超過</a:t>
            </a:r>
            <a:r>
              <a:rPr lang="en-US" altLang="zh-TW" dirty="0"/>
              <a:t>45</a:t>
            </a:r>
            <a:r>
              <a:rPr lang="en-US" altLang="zh-TW" baseline="30000" dirty="0"/>
              <a:t>o</a:t>
            </a:r>
            <a:r>
              <a:rPr lang="zh-TW" altLang="en-US" dirty="0"/>
              <a:t>，則左燈亮。</a:t>
            </a:r>
          </a:p>
          <a:p>
            <a:pPr marL="529200" lvl="4" indent="-457200"/>
            <a:r>
              <a:rPr lang="zh-TW" altLang="en-US" dirty="0"/>
              <a:t>如圖</a:t>
            </a:r>
            <a:r>
              <a:rPr lang="en-US" altLang="zh-TW" dirty="0"/>
              <a:t>8-46 </a:t>
            </a:r>
            <a:r>
              <a:rPr lang="zh-TW" altLang="en-US" dirty="0"/>
              <a:t>所示電路接線圖，使用</a:t>
            </a:r>
            <a:r>
              <a:rPr lang="en-US" altLang="zh-TW" dirty="0"/>
              <a:t>Arduino </a:t>
            </a:r>
            <a:r>
              <a:rPr lang="zh-TW" altLang="en-US" dirty="0"/>
              <a:t>板控制</a:t>
            </a:r>
            <a:r>
              <a:rPr lang="en-US" altLang="zh-TW" dirty="0"/>
              <a:t>3G4200 </a:t>
            </a:r>
            <a:r>
              <a:rPr lang="zh-TW" altLang="en-US" dirty="0"/>
              <a:t>陀螺儀，並將</a:t>
            </a:r>
            <a:r>
              <a:rPr lang="en-US" altLang="zh-TW" dirty="0"/>
              <a:t>X</a:t>
            </a:r>
            <a:r>
              <a:rPr lang="zh-TW" altLang="en-US" dirty="0"/>
              <a:t>、</a:t>
            </a:r>
            <a:r>
              <a:rPr lang="en-US" altLang="zh-TW" dirty="0"/>
              <a:t>Y</a:t>
            </a:r>
            <a:r>
              <a:rPr lang="zh-TW" altLang="en-US" dirty="0"/>
              <a:t>、</a:t>
            </a:r>
            <a:r>
              <a:rPr lang="en-US" altLang="zh-TW" dirty="0"/>
              <a:t>Z </a:t>
            </a:r>
            <a:r>
              <a:rPr lang="zh-TW" altLang="en-US" dirty="0"/>
              <a:t>三軸旋轉角度（各軸旋轉角限制在</a:t>
            </a:r>
            <a:r>
              <a:rPr lang="en-US" altLang="zh-TW" dirty="0"/>
              <a:t>90</a:t>
            </a:r>
            <a:r>
              <a:rPr lang="en-US" altLang="zh-TW" baseline="30000" dirty="0"/>
              <a:t>o</a:t>
            </a:r>
            <a:r>
              <a:rPr lang="zh-TW" altLang="en-US" dirty="0"/>
              <a:t>）顯示於串列七段顯示器。</a:t>
            </a:r>
            <a:r>
              <a:rPr lang="en-US" altLang="zh-TW" dirty="0"/>
              <a:t>X </a:t>
            </a:r>
            <a:r>
              <a:rPr lang="zh-TW" altLang="en-US" dirty="0"/>
              <a:t>軸 </a:t>
            </a:r>
            <a:r>
              <a:rPr lang="en-US" altLang="zh-TW" dirty="0"/>
              <a:t>-45</a:t>
            </a:r>
            <a:r>
              <a:rPr lang="en-US" altLang="zh-TW" baseline="30000" dirty="0"/>
              <a:t>o</a:t>
            </a:r>
            <a:r>
              <a:rPr lang="zh-TW" altLang="en-US" dirty="0"/>
              <a:t>、</a:t>
            </a:r>
            <a:r>
              <a:rPr lang="en-US" altLang="zh-TW" dirty="0"/>
              <a:t>Y </a:t>
            </a:r>
            <a:r>
              <a:rPr lang="zh-TW" altLang="en-US" dirty="0"/>
              <a:t>軸</a:t>
            </a:r>
            <a:r>
              <a:rPr lang="en-US" altLang="zh-TW" dirty="0"/>
              <a:t>60</a:t>
            </a:r>
            <a:r>
              <a:rPr lang="en-US" altLang="zh-TW" baseline="30000" dirty="0"/>
              <a:t>o</a:t>
            </a:r>
            <a:r>
              <a:rPr lang="zh-TW" altLang="en-US" dirty="0"/>
              <a:t>的顯示情形如圖</a:t>
            </a:r>
            <a:r>
              <a:rPr lang="en-US" altLang="zh-TW" dirty="0"/>
              <a:t>8-47 </a:t>
            </a:r>
            <a:r>
              <a:rPr lang="zh-TW" altLang="en-US" dirty="0"/>
              <a:t>所示。</a:t>
            </a:r>
            <a:endParaRPr lang="en-US" altLang="zh-TW" dirty="0"/>
          </a:p>
          <a:p>
            <a:pPr marL="529200" lvl="4" indent="-457200"/>
            <a:endParaRPr lang="en-US" altLang="zh-TW" dirty="0"/>
          </a:p>
          <a:p>
            <a:pPr marL="529200" lvl="4" indent="-457200"/>
            <a:endParaRPr lang="en-US" altLang="zh-TW" dirty="0"/>
          </a:p>
          <a:p>
            <a:pPr marL="529200" lvl="4" indent="-457200"/>
            <a:endParaRPr lang="en-US" altLang="zh-TW" dirty="0"/>
          </a:p>
          <a:p>
            <a:pPr marL="529200" lvl="4" indent="-457200"/>
            <a:endParaRPr lang="en-US" altLang="zh-TW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708920"/>
            <a:ext cx="1809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501008"/>
            <a:ext cx="5065531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9593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E6AF01E-9107-44F9-B06B-44FC6540B7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044D177-17FE-4B24-8937-F23CD5D3E7A3}"/>
              </a:ext>
            </a:extLst>
          </p:cNvPr>
          <p:cNvGrpSpPr/>
          <p:nvPr/>
        </p:nvGrpSpPr>
        <p:grpSpPr>
          <a:xfrm>
            <a:off x="1979712" y="2420888"/>
            <a:ext cx="5930369" cy="2592288"/>
            <a:chOff x="1979712" y="2420888"/>
            <a:chExt cx="5930369" cy="2592288"/>
          </a:xfrm>
        </p:grpSpPr>
        <p:pic>
          <p:nvPicPr>
            <p:cNvPr id="4" name="圖形 3" descr="行銷">
              <a:extLst>
                <a:ext uri="{FF2B5EF4-FFF2-40B4-BE49-F238E27FC236}">
                  <a16:creationId xmlns:a16="http://schemas.microsoft.com/office/drawing/2014/main" id="{5778EA78-3571-45A8-9F20-8F0E0A340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79712" y="2420888"/>
              <a:ext cx="2592288" cy="2592288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21030E4-D40C-4C20-912D-E7B5EB29A6D2}"/>
                </a:ext>
              </a:extLst>
            </p:cNvPr>
            <p:cNvSpPr/>
            <p:nvPr/>
          </p:nvSpPr>
          <p:spPr>
            <a:xfrm>
              <a:off x="4283968" y="2780928"/>
              <a:ext cx="3626113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4800" b="1" cap="none" spc="0" dirty="0">
                  <a:ln w="12700">
                    <a:solidFill>
                      <a:schemeClr val="bg1"/>
                    </a:solidFill>
                    <a:prstDash val="solid"/>
                  </a:ln>
                  <a:solidFill>
                    <a:srgbClr val="920784"/>
                  </a:solidFill>
                  <a:effectLst/>
                </a:rPr>
                <a:t>THE</a:t>
              </a:r>
              <a:r>
                <a:rPr lang="en-US" altLang="zh-TW" sz="4800" b="1" cap="none" spc="0" dirty="0">
                  <a:ln w="12700">
                    <a:solidFill>
                      <a:schemeClr val="bg1"/>
                    </a:solidFill>
                    <a:prstDash val="solid"/>
                  </a:ln>
                  <a:solidFill>
                    <a:srgbClr val="FFC000"/>
                  </a:solidFill>
                  <a:effectLst/>
                </a:rPr>
                <a:t> </a:t>
              </a:r>
              <a:r>
                <a:rPr lang="en-US" altLang="zh-TW" sz="4800" b="1" cap="none" spc="0" dirty="0">
                  <a:ln w="12700">
                    <a:solidFill>
                      <a:schemeClr val="bg1"/>
                    </a:solidFill>
                    <a:prstDash val="solid"/>
                  </a:ln>
                  <a:solidFill>
                    <a:srgbClr val="920784"/>
                  </a:solidFill>
                  <a:effectLst/>
                </a:rPr>
                <a:t>END</a:t>
              </a:r>
              <a:r>
                <a:rPr lang="zh-TW" altLang="en-US" sz="4800" b="1" cap="none" spc="0" dirty="0">
                  <a:ln w="12700">
                    <a:solidFill>
                      <a:schemeClr val="bg1"/>
                    </a:solidFill>
                    <a:prstDash val="solid"/>
                  </a:ln>
                  <a:solidFill>
                    <a:srgbClr val="920784"/>
                  </a:solidFill>
                  <a:effectLst/>
                </a:rPr>
                <a:t>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4598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8-2-5 </a:t>
            </a:r>
            <a:r>
              <a:rPr lang="en-US" altLang="zh-TW" dirty="0" err="1"/>
              <a:t>pulseIn</a:t>
            </a:r>
            <a:r>
              <a:rPr lang="en-US" altLang="zh-TW" dirty="0"/>
              <a:t>( ) </a:t>
            </a:r>
            <a:r>
              <a:rPr lang="zh-TW" altLang="en-US" dirty="0"/>
              <a:t>函式</a:t>
            </a:r>
          </a:p>
          <a:p>
            <a:pPr lvl="3"/>
            <a:r>
              <a:rPr lang="en-US" altLang="zh-TW" dirty="0" err="1"/>
              <a:t>pulseIn</a:t>
            </a:r>
            <a:r>
              <a:rPr lang="en-US" altLang="zh-TW" dirty="0"/>
              <a:t>( ) </a:t>
            </a:r>
            <a:r>
              <a:rPr lang="zh-TW" altLang="en-US" dirty="0"/>
              <a:t>函式功用是</a:t>
            </a:r>
            <a:r>
              <a:rPr lang="zh-TW" altLang="en-US" b="1" dirty="0"/>
              <a:t>讀取指定數位腳高電位或低電位的脈波寬度</a:t>
            </a:r>
            <a:r>
              <a:rPr lang="zh-TW" altLang="en-US" dirty="0"/>
              <a:t>。</a:t>
            </a:r>
            <a:endParaRPr lang="en-US" altLang="zh-TW" dirty="0"/>
          </a:p>
          <a:p>
            <a:pPr lvl="3"/>
            <a:r>
              <a:rPr lang="zh-TW" altLang="en-US" b="1" dirty="0"/>
              <a:t>此函式可以讀取的脈波寬度從</a:t>
            </a:r>
            <a:r>
              <a:rPr lang="en-US" altLang="zh-TW" b="1" dirty="0"/>
              <a:t>10 </a:t>
            </a:r>
            <a:r>
              <a:rPr lang="zh-TW" altLang="en-US" b="1" dirty="0"/>
              <a:t>微秒到</a:t>
            </a:r>
            <a:r>
              <a:rPr lang="en-US" altLang="zh-TW" b="1" dirty="0"/>
              <a:t>3 </a:t>
            </a:r>
            <a:r>
              <a:rPr lang="zh-TW" altLang="en-US" b="1" dirty="0"/>
              <a:t>分鐘</a:t>
            </a:r>
            <a:r>
              <a:rPr lang="zh-TW" altLang="en-US" dirty="0"/>
              <a:t>。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47" y="2244892"/>
            <a:ext cx="8364625" cy="107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3462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>
          <a:xfrm>
            <a:off x="431999" y="1364512"/>
            <a:ext cx="4932089" cy="5160832"/>
          </a:xfrm>
        </p:spPr>
        <p:txBody>
          <a:bodyPr/>
          <a:lstStyle/>
          <a:p>
            <a:pPr lvl="1"/>
            <a:r>
              <a:rPr lang="en-US" altLang="zh-TW" dirty="0"/>
              <a:t>8-3-1 </a:t>
            </a:r>
            <a:r>
              <a:rPr lang="zh-TW" altLang="en-US" dirty="0"/>
              <a:t>讀取類比電壓值實習</a:t>
            </a:r>
          </a:p>
          <a:p>
            <a:pPr lvl="4">
              <a:buFont typeface="+mj-ea"/>
              <a:buAutoNum type="ea1ChtPeriod"/>
            </a:pPr>
            <a:r>
              <a:rPr lang="zh-TW" altLang="en-US" b="1" dirty="0"/>
              <a:t>功能說明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8-4 </a:t>
            </a:r>
            <a:r>
              <a:rPr lang="zh-TW" altLang="en-US" dirty="0"/>
              <a:t>所示電路接線圖，使用</a:t>
            </a:r>
            <a:r>
              <a:rPr lang="en-US" altLang="zh-TW" dirty="0"/>
              <a:t>Arduino Uno </a:t>
            </a:r>
            <a:r>
              <a:rPr lang="zh-TW" altLang="en-US" dirty="0"/>
              <a:t>板讀取類比電壓</a:t>
            </a:r>
            <a:r>
              <a:rPr lang="en-US" altLang="zh-TW" dirty="0"/>
              <a:t>0~5V</a:t>
            </a:r>
            <a:r>
              <a:rPr lang="zh-TW" altLang="en-US" dirty="0"/>
              <a:t>，並且顯示於如圖</a:t>
            </a:r>
            <a:r>
              <a:rPr lang="en-US" altLang="zh-TW" dirty="0"/>
              <a:t>8-2 </a:t>
            </a:r>
            <a:r>
              <a:rPr lang="zh-TW" altLang="en-US" dirty="0"/>
              <a:t>所示序列埠監控視窗中。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4">
              <a:buFont typeface="+mj-ea"/>
              <a:buAutoNum type="ea1ChtPeriod" startAt="2"/>
            </a:pPr>
            <a:r>
              <a:rPr lang="zh-TW" altLang="en-US" b="1" dirty="0"/>
              <a:t>電路接線圖</a:t>
            </a:r>
          </a:p>
          <a:p>
            <a:pPr lvl="3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8-3 </a:t>
            </a:r>
            <a:r>
              <a:rPr lang="zh-TW" altLang="en-US" dirty="0"/>
              <a:t>實作練習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439" y="1052736"/>
            <a:ext cx="3547597" cy="2640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263" y="3861048"/>
            <a:ext cx="4648941" cy="2777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2795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4">
              <a:buFont typeface="+mj-ea"/>
              <a:buAutoNum type="ea1ChtPeriod" startAt="3"/>
            </a:pPr>
            <a:r>
              <a:rPr lang="zh-TW" altLang="en-US" b="1" dirty="0"/>
              <a:t>程式：</a:t>
            </a:r>
            <a:r>
              <a:rPr lang="en-US" altLang="zh-TW" b="1" dirty="0"/>
              <a:t>ch8_1.ino</a:t>
            </a:r>
          </a:p>
          <a:p>
            <a:pPr marL="17100" lvl="4" indent="0">
              <a:buNone/>
            </a:pPr>
            <a:endParaRPr lang="en-US" altLang="zh-TW" b="1" dirty="0"/>
          </a:p>
          <a:p>
            <a:pPr marL="17100" lvl="4" indent="0">
              <a:buNone/>
            </a:pPr>
            <a:endParaRPr lang="en-US" altLang="zh-TW" b="1" dirty="0"/>
          </a:p>
          <a:p>
            <a:pPr marL="17100" lvl="4" indent="0">
              <a:buNone/>
            </a:pPr>
            <a:endParaRPr lang="en-US" altLang="zh-TW" b="1" dirty="0"/>
          </a:p>
          <a:p>
            <a:pPr marL="17100" lvl="4" indent="0">
              <a:buNone/>
            </a:pPr>
            <a:endParaRPr lang="en-US" altLang="zh-TW" b="1" dirty="0"/>
          </a:p>
          <a:p>
            <a:pPr marL="17100" lvl="4" indent="0">
              <a:buNone/>
            </a:pPr>
            <a:endParaRPr lang="en-US" altLang="zh-TW" b="1" dirty="0"/>
          </a:p>
          <a:p>
            <a:pPr marL="17100" lvl="4" indent="0">
              <a:buNone/>
            </a:pPr>
            <a:endParaRPr lang="en-US" altLang="zh-TW" b="1" dirty="0"/>
          </a:p>
          <a:p>
            <a:pPr marL="17100" lvl="4" indent="0">
              <a:buNone/>
            </a:pPr>
            <a:endParaRPr lang="en-US" altLang="zh-TW" b="1" dirty="0"/>
          </a:p>
          <a:p>
            <a:pPr marL="17100" lvl="4" indent="0">
              <a:buNone/>
            </a:pPr>
            <a:endParaRPr lang="en-US" altLang="zh-TW" b="1" dirty="0"/>
          </a:p>
          <a:p>
            <a:pPr marL="17100" lvl="4" indent="0">
              <a:buNone/>
            </a:pPr>
            <a:endParaRPr lang="en-US" altLang="zh-TW" b="1" dirty="0"/>
          </a:p>
          <a:p>
            <a:pPr marL="17100" lvl="4" indent="0">
              <a:buNone/>
            </a:pPr>
            <a:endParaRPr lang="en-US" altLang="zh-TW" b="1" dirty="0"/>
          </a:p>
          <a:p>
            <a:pPr marL="17100" lvl="4" indent="0">
              <a:buNone/>
            </a:pPr>
            <a:endParaRPr lang="zh-TW" altLang="en-US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196752"/>
            <a:ext cx="7791343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73347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20106</TotalTime>
  <Words>3295</Words>
  <Application>Microsoft Office PowerPoint</Application>
  <PresentationFormat>如螢幕大小 (4:3)</PresentationFormat>
  <Paragraphs>245</Paragraphs>
  <Slides>66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74" baseType="lpstr">
      <vt:lpstr>DFYuan-W5-WIN-BF</vt:lpstr>
      <vt:lpstr>微軟正黑體</vt:lpstr>
      <vt:lpstr>新細明體</vt:lpstr>
      <vt:lpstr>Arial</vt:lpstr>
      <vt:lpstr>Arial Black</vt:lpstr>
      <vt:lpstr>Calibri</vt:lpstr>
      <vt:lpstr>Wingdings</vt:lpstr>
      <vt:lpstr>Median</vt:lpstr>
      <vt:lpstr>PowerPoint 簡報</vt:lpstr>
      <vt:lpstr>PowerPoint 簡報</vt:lpstr>
      <vt:lpstr>8-1 認識類比/數位（A/D）轉換</vt:lpstr>
      <vt:lpstr>PowerPoint 簡報</vt:lpstr>
      <vt:lpstr>8-2 函式說明</vt:lpstr>
      <vt:lpstr>PowerPoint 簡報</vt:lpstr>
      <vt:lpstr>PowerPoint 簡報</vt:lpstr>
      <vt:lpstr>8-3 實作練習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敲開 Android 的開發大門</dc:title>
  <dc:creator>memi</dc:creator>
  <cp:keywords>ACL040700</cp:keywords>
  <cp:lastModifiedBy>sonala_shih 石辰蓁</cp:lastModifiedBy>
  <cp:revision>2079</cp:revision>
  <dcterms:created xsi:type="dcterms:W3CDTF">2011-06-06T16:54:13Z</dcterms:created>
  <dcterms:modified xsi:type="dcterms:W3CDTF">2021-09-07T08:03:08Z</dcterms:modified>
</cp:coreProperties>
</file>